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02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303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304" r:id="rId45"/>
    <p:sldId id="297" r:id="rId46"/>
    <p:sldId id="298" r:id="rId47"/>
    <p:sldId id="299" r:id="rId48"/>
    <p:sldId id="305" r:id="rId49"/>
    <p:sldId id="300" r:id="rId50"/>
    <p:sldId id="301" r:id="rId51"/>
  </p:sldIdLst>
  <p:sldSz cx="12192000" cy="6858000"/>
  <p:notesSz cx="6858000" cy="12192000"/>
  <p:custDataLst>
    <p:tags r:id="rId53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49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11f0039a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基础课46 椭圆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4DC2D4DC-0C42-4F44-A8C9-A6185C013579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11f0039a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基础课46 椭圆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46D2741D-B8F3-4F23-8841-0BD5DA765513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11f0039a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基础课46 椭圆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F68BB6A9-835C-4559-AE5B-5E89404E6A43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11f0039a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基础课46 椭圆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A3CAEECA-4F46-4433-87DF-1E84D449373D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xin?subject=math#pid=657fab7460819df2225b41b1#tid=65825cdc41cd2100092eea01#sourcefrom=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MasterShapeName"/>
          <p:cNvSpPr/>
          <p:nvPr/>
        </p:nvSpPr>
        <p:spPr>
          <a:xfrm>
            <a:off x="5577840" y="5907024"/>
            <a:ext cx="1801368" cy="8595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en-US" sz="5200" b="1" i="0" dirty="0">
                <a:solidFill>
                  <a:srgbClr val="42ADE2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数 学</a:t>
            </a:r>
            <a:endParaRPr lang="en-US" sz="52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36AE4EDF-CB15-409D-8913-F493DC67E693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11f0039a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基础课46 椭圆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DB20EE87-BFB3-45F7-8771-1F1E34B983C3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1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17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1.png"/><Relationship Id="rId4" Type="http://schemas.openxmlformats.org/officeDocument/2006/relationships/image" Target="../media/image34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_6_BD#6c7016e0b?vbadefaultcenterpage=1&amp;parentnodeid=095ce712b&amp;vbahtmlprocessed=1"/>
              <p:cNvSpPr/>
              <p:nvPr/>
            </p:nvSpPr>
            <p:spPr>
              <a:xfrm>
                <a:off x="502920" y="2779345"/>
                <a:ext cx="11183112" cy="158731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【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注意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】</a:t>
                </a: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椭圆的焦点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必在它的长轴上，焦点跟着分母大的跑.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椭圆的离心率越接近于1，椭圆越扁；越接近于0，椭圆越圆.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P_6_BD#6c7016e0b?vbadefaultcenterpage=1&amp;parentnodeid=095ce712b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779345"/>
                <a:ext cx="11183112" cy="1587310"/>
              </a:xfrm>
              <a:prstGeom prst="rect">
                <a:avLst/>
              </a:prstGeom>
              <a:blipFill rotWithShape="1">
                <a:blip r:embed="rId3"/>
                <a:stretch>
                  <a:fillRect t="-37" r="1" b="-36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6_BD#72f4677a4?vbadefaultcenterpage=1&amp;parentnodeid=095ce712b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032" y="756000"/>
            <a:ext cx="2532888" cy="448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7_BD#a26ff8c71?segpoint=1&amp;vbadefaultcenterpage=1&amp;parentnodeid=72f4677a4&amp;vbahtmlprocessed=1&amp;bbb=1&amp;hasbroken=1"/>
              <p:cNvSpPr/>
              <p:nvPr/>
            </p:nvSpPr>
            <p:spPr>
              <a:xfrm>
                <a:off x="502920" y="1343248"/>
                <a:ext cx="11183112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在椭圆上，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为椭圆的一个焦点，则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𝑂𝑃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；（2）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   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𝑃𝐹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P_7_BD#a26ff8c71?segpoint=1&amp;vbadefaultcenterpage=1&amp;parentnodeid=72f4677a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3248"/>
                <a:ext cx="11183112" cy="1038670"/>
              </a:xfrm>
              <a:prstGeom prst="rect">
                <a:avLst/>
              </a:prstGeom>
              <a:blipFill rotWithShape="1">
                <a:blip r:embed="rId4"/>
                <a:stretch>
                  <a:fillRect t="-21" r="1" b="-5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P_7_BD#a26ff8c71?segpoint=1&amp;vbadefaultcenterpage=1&amp;parentnodeid=72f4677a4&amp;vbahtmlprocessed=1"/>
              <p:cNvSpPr/>
              <p:nvPr/>
            </p:nvSpPr>
            <p:spPr>
              <a:xfrm>
                <a:off x="502920" y="2384648"/>
                <a:ext cx="11183112" cy="7844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焦点弦：指过焦点的弦.其中通径（垂直于长轴的焦点弦）最短,弦长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min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P_7_BD#a26ff8c71?segpoint=1&amp;vbadefaultcenterpage=1&amp;parentnodeid=72f4677a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84648"/>
                <a:ext cx="11183112" cy="784416"/>
              </a:xfrm>
              <a:prstGeom prst="rect">
                <a:avLst/>
              </a:prstGeom>
              <a:blipFill rotWithShape="1">
                <a:blip r:embed="rId5"/>
                <a:stretch>
                  <a:fillRect t="-28" r="1" b="-7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P_7_BD#a26ff8c71?segpoint=1&amp;vbadefaultcenterpage=1&amp;parentnodeid=72f4677a4&amp;vbahtmlprocessed=1&amp;bbb=1&amp;hasbroken=1"/>
              <p:cNvSpPr/>
              <p:nvPr/>
            </p:nvSpPr>
            <p:spPr>
              <a:xfrm>
                <a:off x="502920" y="3172048"/>
                <a:ext cx="11183112" cy="152876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焦半径公式:若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是椭圆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上任意一点，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分别为椭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圆的左、右焦点，则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,其中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P_7_BD#a26ff8c71?segpoint=1&amp;vbadefaultcenterpage=1&amp;parentnodeid=72f4677a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172048"/>
                <a:ext cx="11183112" cy="1528763"/>
              </a:xfrm>
              <a:prstGeom prst="rect">
                <a:avLst/>
              </a:prstGeom>
              <a:blipFill rotWithShape="1">
                <a:blip r:embed="rId6"/>
                <a:stretch>
                  <a:fillRect t="-15" r="1" b="-68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67b94d905?vbadefaultcenterpage=1&amp;parentnodeid=41ddcd11d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p:sp>
        <p:nvSpPr>
          <p:cNvPr id="3" name="C_5_BD#a6be409ec?vbadefaultcenterpage=1&amp;parentnodeid=67b94d905&amp;vbahtmlprocessed=1"/>
          <p:cNvSpPr/>
          <p:nvPr/>
        </p:nvSpPr>
        <p:spPr>
          <a:xfrm>
            <a:off x="502920" y="1419448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题组1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走出误区</a:t>
            </a:r>
            <a:endParaRPr lang="en-US" altLang="zh-CN" sz="2600" dirty="0"/>
          </a:p>
        </p:txBody>
      </p:sp>
      <p:sp>
        <p:nvSpPr>
          <p:cNvPr id="4" name="QO_6_BD.10_1#d348a2be4?vbadefaultcenterpage=1&amp;parentnodeid=a6be409ec&amp;vbahtmlprocessed=1"/>
          <p:cNvSpPr/>
          <p:nvPr/>
        </p:nvSpPr>
        <p:spPr>
          <a:xfrm>
            <a:off x="502920" y="2012952"/>
            <a:ext cx="11183112" cy="490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判一判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.（对的打“√”,错的打“×”）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T_7_BD.11_1#f290036df?vbadefaultcenterpage=1&amp;parentnodeid=d348a2be4&amp;vbahtmlprocessed=1"/>
              <p:cNvSpPr/>
              <p:nvPr/>
            </p:nvSpPr>
            <p:spPr>
              <a:xfrm>
                <a:off x="502920" y="2567591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（1）平面内与两个定点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的距离之和等于常数的点的轨迹是椭圆.(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T_7_BD.11_1#f290036df?vbadefaultcenterpage=1&amp;parentnodeid=d348a2be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67591"/>
                <a:ext cx="11183112" cy="486029"/>
              </a:xfrm>
              <a:prstGeom prst="rect">
                <a:avLst/>
              </a:prstGeom>
              <a:blipFill rotWithShape="1">
                <a:blip r:embed="rId4"/>
                <a:stretch>
                  <a:fillRect t="-59" r="1" b="-12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T_7_AN.12_1#f290036df.bracket?vbadefaultcenterpage=1&amp;parentnodeid=d348a2be4&amp;vbapositionanswer=10&amp;vbahtmlprocessed=1"/>
          <p:cNvSpPr/>
          <p:nvPr/>
        </p:nvSpPr>
        <p:spPr>
          <a:xfrm>
            <a:off x="9731820" y="2567591"/>
            <a:ext cx="446088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QT_7_BD.13_1#81d997a3d?vbadefaultcenterpage=1&amp;parentnodeid=d348a2be4&amp;vbahtmlprocessed=1"/>
              <p:cNvSpPr/>
              <p:nvPr/>
            </p:nvSpPr>
            <p:spPr>
              <a:xfrm>
                <a:off x="502920" y="3113691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（2）方程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表示的曲线是椭圆.(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T_7_BD.13_1#81d997a3d?vbadefaultcenterpage=1&amp;parentnodeid=d348a2be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113691"/>
                <a:ext cx="11183112" cy="486029"/>
              </a:xfrm>
              <a:prstGeom prst="rect">
                <a:avLst/>
              </a:prstGeom>
              <a:blipFill rotWithShape="1">
                <a:blip r:embed="rId5"/>
                <a:stretch>
                  <a:fillRect t="-59" r="1" b="-170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QT_7_AN.14_1#81d997a3d.bracket?vbadefaultcenterpage=1&amp;parentnodeid=d348a2be4&amp;vbapositionanswer=11&amp;vbahtmlprocessed=1"/>
          <p:cNvSpPr/>
          <p:nvPr/>
        </p:nvSpPr>
        <p:spPr>
          <a:xfrm>
            <a:off x="9430576" y="3113691"/>
            <a:ext cx="387350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√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QT_7_BD.15_1#427327715?vbadefaultcenterpage=1&amp;parentnodeid=d348a2be4&amp;vbahtmlprocessed=1&amp;bbb=1&amp;hasbroken=1"/>
              <p:cNvSpPr/>
              <p:nvPr/>
            </p:nvSpPr>
            <p:spPr>
              <a:xfrm>
                <a:off x="502920" y="3603848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（3）椭圆上一点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与两焦点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构成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的周长为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（其中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为椭圆的长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半轴长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为椭圆的半焦距长）.(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9" name="QT_7_BD.15_1#427327715?vbadefaultcenterpage=1&amp;parentnodeid=d348a2be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603848"/>
                <a:ext cx="11183112" cy="1034669"/>
              </a:xfrm>
              <a:prstGeom prst="rect">
                <a:avLst/>
              </a:prstGeom>
              <a:blipFill rotWithShape="1">
                <a:blip r:embed="rId6"/>
                <a:stretch>
                  <a:fillRect t="-22" r="1" b="-25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QT_7_AN.16_1#427327715.bracket?vbadefaultcenterpage=1&amp;parentnodeid=d348a2be4&amp;vbapositionanswer=12&amp;vbahtmlprocessed=1"/>
          <p:cNvSpPr/>
          <p:nvPr/>
        </p:nvSpPr>
        <p:spPr>
          <a:xfrm>
            <a:off x="4601972" y="4152488"/>
            <a:ext cx="387350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√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QT_7_BD.17_1#aed8dd3aa?vbadefaultcenterpage=1&amp;parentnodeid=d348a2be4&amp;vbahtmlprocessed=1"/>
              <p:cNvSpPr/>
              <p:nvPr/>
            </p:nvSpPr>
            <p:spPr>
              <a:xfrm>
                <a:off x="502920" y="4645248"/>
                <a:ext cx="11183112" cy="7844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（4）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表示焦点在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轴上的椭圆.(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11" name="QT_7_BD.17_1#aed8dd3aa?vbadefaultcenterpage=1&amp;parentnodeid=d348a2be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645248"/>
                <a:ext cx="11183112" cy="784416"/>
              </a:xfrm>
              <a:prstGeom prst="rect">
                <a:avLst/>
              </a:prstGeom>
              <a:blipFill rotWithShape="1">
                <a:blip r:embed="rId7"/>
                <a:stretch>
                  <a:fillRect t="-28" r="1" b="-74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QT_7_AN.18_1#aed8dd3aa.bracket?vbadefaultcenterpage=1&amp;parentnodeid=d348a2be4&amp;vbapositionanswer=13&amp;vbahtmlprocessed=1"/>
          <p:cNvSpPr/>
          <p:nvPr/>
        </p:nvSpPr>
        <p:spPr>
          <a:xfrm>
            <a:off x="7133400" y="5002880"/>
            <a:ext cx="446088" cy="3549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29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8" grpId="0" build="p" animBg="1"/>
      <p:bldP spid="10" grpId="0" build="p" animBg="1"/>
      <p:bldP spid="12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BD.19_1#f04ffa3d3?vbadefaultcenterpage=1&amp;parentnodeid=a6be409ec&amp;vbahtmlprocessed=1&amp;bbb=1&amp;hasbroken=1"/>
              <p:cNvSpPr/>
              <p:nvPr/>
            </p:nvSpPr>
            <p:spPr>
              <a:xfrm>
                <a:off x="502920" y="1565162"/>
                <a:ext cx="11183112" cy="13976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（易错题）若椭圆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的中心和左焦点分别为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是椭圆上任一点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𝑂𝑃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𝐹𝑃</m:t>
                        </m:r>
                      </m:e>
                    </m:acc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的最大值为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BD.19_1#f04ffa3d3?vbadefaultcenterpage=1&amp;parentnodeid=a6be409e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565162"/>
                <a:ext cx="11183112" cy="1397635"/>
              </a:xfrm>
              <a:prstGeom prst="rect">
                <a:avLst/>
              </a:prstGeom>
              <a:blipFill rotWithShape="1">
                <a:blip r:embed="rId3"/>
                <a:stretch>
                  <a:fillRect t="-37" r="1" b="-7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B_6_AN.20_1#f04ffa3d3.blank?vbadefaultcenterpage=1&amp;parentnodeid=a6be409ec&amp;vbapositionanswer=14&amp;vbahtmlprocessed=1"/>
          <p:cNvSpPr/>
          <p:nvPr/>
        </p:nvSpPr>
        <p:spPr>
          <a:xfrm>
            <a:off x="3083751" y="2382598"/>
            <a:ext cx="3730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6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EX.21_1#f04ffa3d3?vbadefaultcenterpage=1&amp;parentnodeid=a6be409ec&amp;vbahtmlprocessed=1"/>
              <p:cNvSpPr/>
              <p:nvPr/>
            </p:nvSpPr>
            <p:spPr>
              <a:xfrm>
                <a:off x="502920" y="2965209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易错点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】解答本题时容易忽视点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的横坐标的取值范围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−2≤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≤2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而致误.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6_EX.21_1#f04ffa3d3?vbadefaultcenterpage=1&amp;parentnodeid=a6be409ec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65209"/>
                <a:ext cx="11183112" cy="490030"/>
              </a:xfrm>
              <a:prstGeom prst="rect">
                <a:avLst/>
              </a:prstGeom>
              <a:blipFill rotWithShape="1">
                <a:blip r:embed="rId4"/>
                <a:stretch>
                  <a:fillRect t="-80" r="1" b="-118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6_AS.22_1#f04ffa3d3?vbadefaultcenterpage=1&amp;parentnodeid=a6be409ec&amp;vbahtmlprocessed=1&amp;bbb=1&amp;hasbroken=1"/>
              <p:cNvSpPr/>
              <p:nvPr/>
            </p:nvSpPr>
            <p:spPr>
              <a:xfrm>
                <a:off x="502920" y="3460509"/>
                <a:ext cx="11183112" cy="212032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由椭圆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𝑂𝑃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𝐹𝑃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，当且仅当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𝑂𝑃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𝐹𝑃</m:t>
                        </m:r>
                      </m:e>
                    </m:acc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取得最大值，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最大值为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6.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B_6_AS.22_1#f04ffa3d3?vbadefaultcenterpage=1&amp;parentnodeid=a6be409e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460509"/>
                <a:ext cx="11183112" cy="2120329"/>
              </a:xfrm>
              <a:prstGeom prst="rect">
                <a:avLst/>
              </a:prstGeom>
              <a:blipFill rotWithShape="1">
                <a:blip r:embed="rId5"/>
                <a:stretch>
                  <a:fillRect t="-19" r="-635" b="-2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5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8b3cc8204?vbadefaultcenterpage=1&amp;parentnodeid=67b94d905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题组2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走进教材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6_BD.23_1#0c227e255?vbadefaultcenterpage=1&amp;parentnodeid=8b3cc8204&amp;vbahtmlprocessed=1&amp;bbb=1&amp;hasbroken=1"/>
              <p:cNvSpPr/>
              <p:nvPr/>
            </p:nvSpPr>
            <p:spPr>
              <a:xfrm>
                <a:off x="502920" y="1292448"/>
                <a:ext cx="11183112" cy="189090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（双空题）（人教A版选修①P109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练习T3改编）已知椭圆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的左、右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焦点分别为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的直线交椭圆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的周长为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的周长为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B_6_BD.23_1#0c227e255?vbadefaultcenterpage=1&amp;parentnodeid=8b3cc820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92448"/>
                <a:ext cx="11183112" cy="1890903"/>
              </a:xfrm>
              <a:prstGeom prst="rect">
                <a:avLst/>
              </a:prstGeom>
              <a:blipFill rotWithShape="1">
                <a:blip r:embed="rId3"/>
                <a:stretch>
                  <a:fillRect t="-12" r="-1441" b="-23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B_6_AN.24_1#0c227e255.blank?vbadefaultcenterpage=1&amp;parentnodeid=8b3cc8204&amp;vbapositionanswer=15&amp;vbahtmlprocessed=1"/>
          <p:cNvSpPr/>
          <p:nvPr/>
        </p:nvSpPr>
        <p:spPr>
          <a:xfrm>
            <a:off x="10154095" y="2031937"/>
            <a:ext cx="5254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20</a:t>
            </a:r>
            <a:endParaRPr lang="en-US" altLang="zh-CN" sz="2400" dirty="0"/>
          </a:p>
        </p:txBody>
      </p:sp>
      <p:sp>
        <p:nvSpPr>
          <p:cNvPr id="5" name="QB_6_AN.25_1#0c227e255.blank?vbadefaultcenterpage=1&amp;parentnodeid=8b3cc8204&amp;vbapositionanswer=16&amp;vbahtmlprocessed=1"/>
          <p:cNvSpPr/>
          <p:nvPr/>
        </p:nvSpPr>
        <p:spPr>
          <a:xfrm>
            <a:off x="2838196" y="2705814"/>
            <a:ext cx="5254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16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QB_6_AS.26_1#0c227e255?vbadefaultcenterpage=1&amp;parentnodeid=8b3cc8204&amp;vbahtmlprocessed=1&amp;bbb=1&amp;hasbroken=1"/>
              <p:cNvSpPr/>
              <p:nvPr/>
            </p:nvSpPr>
            <p:spPr>
              <a:xfrm>
                <a:off x="502920" y="3703543"/>
                <a:ext cx="11183112" cy="111029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的周长为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的周长为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=16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B_6_AS.26_1#0c227e255?vbadefaultcenterpage=1&amp;parentnodeid=8b3cc820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703543"/>
                <a:ext cx="11183112" cy="1110298"/>
              </a:xfrm>
              <a:prstGeom prst="rect">
                <a:avLst/>
              </a:prstGeom>
              <a:blipFill rotWithShape="1">
                <a:blip r:embed="rId4"/>
                <a:stretch>
                  <a:fillRect t="-20" r="1" b="-351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6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BD.27_1#af63da2dc?vbadefaultcenterpage=1&amp;parentnodeid=8b3cc8204&amp;vbahtmlprocessed=1&amp;bbb=1&amp;hasbroken=1"/>
              <p:cNvSpPr/>
              <p:nvPr/>
            </p:nvSpPr>
            <p:spPr>
              <a:xfrm>
                <a:off x="502920" y="1995565"/>
                <a:ext cx="11183112" cy="130086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（人教A版选修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①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P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115</m:t>
                    </m:r>
                    <m:r>
                      <a:rPr lang="en-US" altLang="zh-CN" sz="2400" b="1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8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改编）设点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的距离和它到定直线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=8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离之比是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1:2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的轨迹方程是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</a:t>
                </a:r>
                <a:r>
                  <a:rPr lang="en-US" altLang="zh-CN" sz="3900" b="0" i="0" u="sng" kern="0" spc="-99900" dirty="0">
                    <a:solidFill>
                      <a:srgbClr val="FFFFFF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BD.27_1#af63da2dc?vbadefaultcenterpage=1&amp;parentnodeid=8b3cc820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95565"/>
                <a:ext cx="11183112" cy="1300861"/>
              </a:xfrm>
              <a:prstGeom prst="rect">
                <a:avLst/>
              </a:prstGeom>
              <a:blipFill rotWithShape="1">
                <a:blip r:embed="rId3"/>
                <a:stretch>
                  <a:fillRect t="-30" r="-453" b="-262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QB_6_AN.28_1#af63da2dc.blank?vbadefaultcenterpage=1&amp;parentnodeid=8b3cc8204&amp;vbapositionanswer=17&amp;vbahtmlprocessed=1&amp;rh=48.6"/>
              <p:cNvSpPr/>
              <p:nvPr/>
            </p:nvSpPr>
            <p:spPr>
              <a:xfrm>
                <a:off x="5237925" y="2667417"/>
                <a:ext cx="1612138" cy="56178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44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3" name="QB_6_AN.28_1#af63da2dc.blank?vbadefaultcenterpage=1&amp;parentnodeid=8b3cc8204&amp;vbapositionanswer=17&amp;vbahtmlprocessed=1&amp;rh=48.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925" y="2667417"/>
                <a:ext cx="1612138" cy="56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AS.29_1#af63da2dc?vbadefaultcenterpage=1&amp;parentnodeid=8b3cc8204&amp;vbahtmlprocessed=1&amp;bbb=1&amp;hasbroken=1"/>
              <p:cNvSpPr/>
              <p:nvPr/>
            </p:nvSpPr>
            <p:spPr>
              <a:xfrm>
                <a:off x="502920" y="3563887"/>
                <a:ext cx="11183112" cy="13268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，根据题意得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−2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−8</m:t>
                            </m:r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，化简得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,所以点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的轨迹方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程为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6_AS.29_1#af63da2dc?vbadefaultcenterpage=1&amp;parentnodeid=8b3cc820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563887"/>
                <a:ext cx="11183112" cy="1326833"/>
              </a:xfrm>
              <a:prstGeom prst="rect">
                <a:avLst/>
              </a:prstGeom>
              <a:blipFill rotWithShape="1">
                <a:blip r:embed="rId5"/>
                <a:stretch>
                  <a:fillRect t="-20" r="1" b="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89eeddf51?vbadefaultcenterpage=1&amp;parentnodeid=67b94d905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题组3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走向高考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6_BD.30_1#97f9bd813?vbadefaultcenterpage=1&amp;parentnodeid=89eeddf51&amp;vbahtmlprocessed=1&amp;bbb=1&amp;hasbroken=1"/>
              <p:cNvSpPr/>
              <p:nvPr/>
            </p:nvSpPr>
            <p:spPr>
              <a:xfrm>
                <a:off x="502920" y="1292448"/>
                <a:ext cx="11183112" cy="138404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5.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（2023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新高考Ⅰ卷）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设椭圆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的离心率分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6_BD.30_1#97f9bd813?vbadefaultcenterpage=1&amp;parentnodeid=89eeddf51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92448"/>
                <a:ext cx="11183112" cy="1384046"/>
              </a:xfrm>
              <a:prstGeom prst="rect">
                <a:avLst/>
              </a:prstGeom>
              <a:blipFill rotWithShape="1">
                <a:blip r:embed="rId3"/>
                <a:stretch>
                  <a:fillRect t="-16" r="1" b="-6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6_AN.31_1#97f9bd813.bracket?vbadefaultcenterpage=1&amp;parentnodeid=89eeddf51&amp;vbapositionanswer=18&amp;vbahtmlprocessed=1"/>
          <p:cNvSpPr/>
          <p:nvPr/>
        </p:nvSpPr>
        <p:spPr>
          <a:xfrm>
            <a:off x="4817936" y="2148174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32_1#97f9bd813.choices?vbadefaultcenterpage=1&amp;parentnodeid=89eeddf51&amp;vbahtmlprocessed=1"/>
              <p:cNvSpPr/>
              <p:nvPr/>
            </p:nvSpPr>
            <p:spPr>
              <a:xfrm>
                <a:off x="502920" y="2676748"/>
                <a:ext cx="11183112" cy="627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10000"/>
                  </a:lnSpc>
                  <a:tabLst>
                    <a:tab pos="2890520" algn="l"/>
                    <a:tab pos="5718175" algn="l"/>
                    <a:tab pos="854583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32_1#97f9bd813.choices?vbadefaultcenterpage=1&amp;parentnodeid=89eeddf5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76748"/>
                <a:ext cx="11183112" cy="627507"/>
              </a:xfrm>
              <a:prstGeom prst="rect">
                <a:avLst/>
              </a:prstGeom>
              <a:blipFill rotWithShape="1">
                <a:blip r:embed="rId4"/>
                <a:stretch>
                  <a:fillRect t="-36" r="1" b="-2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6_AS.33_1#97f9bd813?vbadefaultcenterpage=1&amp;parentnodeid=89eeddf51&amp;vbahtmlprocessed=1&amp;bbb=1&amp;hasbroken=1"/>
              <p:cNvSpPr/>
              <p:nvPr/>
            </p:nvSpPr>
            <p:spPr>
              <a:xfrm>
                <a:off x="502920" y="3311748"/>
                <a:ext cx="11183112" cy="126955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𝑒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，因此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4−1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.故选A.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6_AS.33_1#97f9bd813?vbadefaultcenterpage=1&amp;parentnodeid=89eeddf51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311748"/>
                <a:ext cx="11183112" cy="1269556"/>
              </a:xfrm>
              <a:prstGeom prst="rect">
                <a:avLst/>
              </a:prstGeom>
              <a:blipFill rotWithShape="1">
                <a:blip r:embed="rId5"/>
                <a:stretch>
                  <a:fillRect t="-18" r="1" b="-73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3aa27e424.fixed?vbadefaultcenterpage=1&amp;parentnodeid=11f0039ae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考点聚焦·突破</a:t>
            </a:r>
            <a:endParaRPr lang="en-US" altLang="zh-CN" sz="4400" dirty="0"/>
          </a:p>
        </p:txBody>
      </p:sp>
      <p:pic>
        <p:nvPicPr>
          <p:cNvPr id="3" name="C_3#3aa27e424.fixed?vbadefaultcenterpage=1&amp;parentnodeid=11f0039ae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1d97a9478?vbadefaultcenterpage=1&amp;parentnodeid=3aa27e424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考点一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椭圆的定义及应用［自主练透］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5_BD.34_1#9a0396e2c?vbadefaultcenterpage=1&amp;parentnodeid=1d97a9478&amp;vbahtmlprocessed=1&amp;bbb=1&amp;hasbroken=1"/>
              <p:cNvSpPr/>
              <p:nvPr/>
            </p:nvSpPr>
            <p:spPr>
              <a:xfrm>
                <a:off x="502920" y="1388362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上海模拟）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的周长为12，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0,−2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，则顶点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的轨迹方程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5_BD.34_1#9a0396e2c?vbadefaultcenterpage=1&amp;parentnodeid=1d97a9478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88362"/>
                <a:ext cx="11183112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24" r="-1356" b="-255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5_AN.35_1#9a0396e2c.bracket?vbadefaultcenterpage=1&amp;parentnodeid=1d97a9478&amp;vbapositionanswer=19&amp;vbahtmlprocessed=1"/>
          <p:cNvSpPr/>
          <p:nvPr/>
        </p:nvSpPr>
        <p:spPr>
          <a:xfrm>
            <a:off x="1074420" y="2011059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5_BD.36_1#9a0396e2c.choices?vbadefaultcenterpage=1&amp;parentnodeid=1d97a9478&amp;vbahtmlprocessed=1"/>
              <p:cNvSpPr/>
              <p:nvPr/>
            </p:nvSpPr>
            <p:spPr>
              <a:xfrm>
                <a:off x="502920" y="3034888"/>
                <a:ext cx="11183112" cy="141281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1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≠0</m:t>
                        </m:r>
                      </m:e>
                    </m: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≠0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≠0</m:t>
                        </m:r>
                      </m:e>
                    </m: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≠0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5_BD.36_1#9a0396e2c.choices?vbadefaultcenterpage=1&amp;parentnodeid=1d97a9478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034888"/>
                <a:ext cx="11183112" cy="1412812"/>
              </a:xfrm>
              <a:prstGeom prst="rect">
                <a:avLst/>
              </a:prstGeom>
              <a:blipFill rotWithShape="1">
                <a:blip r:embed="rId4"/>
                <a:stretch>
                  <a:fillRect t="-16" r="1" b="-3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AS.37_1#9a0396e2c?vbadefaultcenterpage=1&amp;parentnodeid=1d97a9478&amp;vbahtmlprocessed=1"/>
              <p:cNvSpPr/>
              <p:nvPr/>
            </p:nvSpPr>
            <p:spPr>
              <a:xfrm>
                <a:off x="502920" y="1918762"/>
                <a:ext cx="11183112" cy="33084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的周长为12，顶点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0,−2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0,2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𝐵𝐶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=12−4=8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∵8&gt;4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到两个定点的距离之和等于定值，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的轨迹是椭圆，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的轨迹方程为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≠0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故选A.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AS.37_1#9a0396e2c?vbadefaultcenterpage=1&amp;parentnodeid=1d97a9478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18762"/>
                <a:ext cx="11183112" cy="3308477"/>
              </a:xfrm>
              <a:prstGeom prst="rect">
                <a:avLst/>
              </a:prstGeom>
              <a:blipFill rotWithShape="1">
                <a:blip r:embed="rId3"/>
                <a:stretch>
                  <a:fillRect t="-13" r="1" b="-1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BD.38_1#98be56fb4?vbadefaultcenterpage=1&amp;parentnodeid=1d97a9478&amp;vbahtmlprocessed=1&amp;bbb=1&amp;hasbroken=1"/>
              <p:cNvSpPr/>
              <p:nvPr/>
            </p:nvSpPr>
            <p:spPr>
              <a:xfrm>
                <a:off x="502920" y="756000"/>
                <a:ext cx="11183112" cy="12901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38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（一题多解）设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的两个焦点，点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，若</a:t>
                </a:r>
              </a:p>
              <a:p>
                <a:pPr latinLnBrk="1">
                  <a:lnSpc>
                    <a:spcPct val="138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BD.38_1#98be56fb4?vbadefaultcenterpage=1&amp;parentnodeid=1d97a9478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1290193"/>
              </a:xfrm>
              <a:prstGeom prst="rect">
                <a:avLst/>
              </a:prstGeom>
              <a:blipFill rotWithShape="1">
                <a:blip r:embed="rId3"/>
                <a:stretch>
                  <a:fillRect t="-27" r="1" b="-6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5_AN.39_1#98be56fb4.bracket?vbadefaultcenterpage=1&amp;parentnodeid=1d97a9478&amp;vbapositionanswer=20&amp;vbahtmlprocessed=1"/>
          <p:cNvSpPr/>
          <p:nvPr/>
        </p:nvSpPr>
        <p:spPr>
          <a:xfrm>
            <a:off x="5042218" y="1543718"/>
            <a:ext cx="423863" cy="4405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38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endParaRPr lang="en-US" altLang="zh-CN" sz="2400" dirty="0"/>
          </a:p>
        </p:txBody>
      </p:sp>
      <p:sp>
        <p:nvSpPr>
          <p:cNvPr id="4" name="QC_5_BD.40_1#98be56fb4.choices?vbadefaultcenterpage=1&amp;parentnodeid=1d97a9478&amp;vbahtmlprocessed=1"/>
          <p:cNvSpPr/>
          <p:nvPr/>
        </p:nvSpPr>
        <p:spPr>
          <a:xfrm>
            <a:off x="502920" y="2054450"/>
            <a:ext cx="11183112" cy="4531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atinLnBrk="1">
              <a:lnSpc>
                <a:spcPct val="138000"/>
              </a:lnSpc>
              <a:tabLst>
                <a:tab pos="2861945" algn="l"/>
                <a:tab pos="5699125" algn="l"/>
                <a:tab pos="8536305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.1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B.2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C.4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.5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5_AS.41_1#98be56fb4?vbadefaultcenterpage=1&amp;parentnodeid=1d97a9478&amp;vbahtmlprocessed=1&amp;bbb=1&amp;hasbroken=1"/>
              <p:cNvSpPr/>
              <p:nvPr/>
            </p:nvSpPr>
            <p:spPr>
              <a:xfrm>
                <a:off x="502920" y="2511650"/>
                <a:ext cx="11183112" cy="386867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38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（法一：焦点三角形面积公式法）因为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38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从而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45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.故选B.</a:t>
                </a:r>
                <a:endParaRPr lang="en-US" altLang="zh-CN" sz="2400" dirty="0"/>
              </a:p>
              <a:p>
                <a:pPr latinLnBrk="1">
                  <a:lnSpc>
                    <a:spcPct val="138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法二：定义法）因为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由椭圆方程可知，</a:t>
                </a:r>
              </a:p>
              <a:p>
                <a:pPr latinLnBrk="1">
                  <a:lnSpc>
                    <a:spcPct val="138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=5−1=4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=16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</a:p>
              <a:p>
                <a:pPr latinLnBrk="1">
                  <a:lnSpc>
                    <a:spcPct val="138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38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平方得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=16+2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</a:p>
              <a:p>
                <a:pPr latinLnBrk="1">
                  <a:lnSpc>
                    <a:spcPct val="138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.故选B.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5_AS.41_1#98be56fb4?vbadefaultcenterpage=1&amp;parentnodeid=1d97a9478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11650"/>
                <a:ext cx="11183112" cy="3868674"/>
              </a:xfrm>
              <a:prstGeom prst="rect">
                <a:avLst/>
              </a:prstGeom>
              <a:blipFill rotWithShape="1">
                <a:blip r:embed="rId4"/>
                <a:stretch>
                  <a:fillRect t="-6" r="1" b="-46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BD.42_1#bd82cdfd1?vbadefaultcenterpage=1&amp;parentnodeid=1d97a9478&amp;vbahtmlprocessed=1&amp;bbb=1&amp;hasbroken=1"/>
              <p:cNvSpPr/>
              <p:nvPr/>
            </p:nvSpPr>
            <p:spPr>
              <a:xfrm>
                <a:off x="502920" y="2364754"/>
                <a:ext cx="11183112" cy="189020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广东统考）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已知椭圆方程为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是其左焦点，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是椭圆内一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点，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是椭圆上任意一点，若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𝑃𝐹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的最大值为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max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，最小值为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min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max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min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BD.42_1#bd82cdfd1?vbadefaultcenterpage=1&amp;parentnodeid=1d97a9478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64754"/>
                <a:ext cx="11183112" cy="1890205"/>
              </a:xfrm>
              <a:prstGeom prst="rect">
                <a:avLst/>
              </a:prstGeom>
              <a:blipFill rotWithShape="1">
                <a:blip r:embed="rId3"/>
                <a:stretch>
                  <a:fillRect t="-1" r="1" b="-2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5_AN.43_1#bd82cdfd1.bracket?vbadefaultcenterpage=1&amp;parentnodeid=1d97a9478&amp;vbapositionanswer=21&amp;vbahtmlprocessed=1"/>
          <p:cNvSpPr/>
          <p:nvPr/>
        </p:nvSpPr>
        <p:spPr>
          <a:xfrm>
            <a:off x="2724023" y="3768930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5_BD.44_1#bd82cdfd1.choices?vbadefaultcenterpage=1&amp;parentnodeid=1d97a9478&amp;vbahtmlprocessed=1"/>
              <p:cNvSpPr/>
              <p:nvPr/>
            </p:nvSpPr>
            <p:spPr>
              <a:xfrm>
                <a:off x="502920" y="4260101"/>
                <a:ext cx="11183112" cy="52114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3052445" algn="l"/>
                    <a:tab pos="5699125" algn="l"/>
                    <a:tab pos="834580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B.4</a:t>
                </a:r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C.8</a:t>
                </a:r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8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5_BD.44_1#bd82cdfd1.choices?vbadefaultcenterpage=1&amp;parentnodeid=1d97a9478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260101"/>
                <a:ext cx="11183112" cy="521145"/>
              </a:xfrm>
              <a:prstGeom prst="rect">
                <a:avLst/>
              </a:prstGeom>
              <a:blipFill rotWithShape="1">
                <a:blip r:embed="rId4"/>
                <a:stretch>
                  <a:fillRect t="-100" r="1" b="-7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AS.45_1#bd82cdfd1?vbadefaultcenterpage=1&amp;parentnodeid=1d97a9478&amp;vbahtmlprocessed=1&amp;bbb=1&amp;hasbroken=1"/>
              <p:cNvSpPr/>
              <p:nvPr/>
            </p:nvSpPr>
            <p:spPr>
              <a:xfrm>
                <a:off x="502920" y="1067036"/>
                <a:ext cx="11183112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如图，设椭圆的右焦点为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𝑀𝑁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𝑀𝑁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与椭圆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交于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两点，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AS.45_1#bd82cdfd1?vbadefaultcenterpage=1&amp;parentnodeid=1d97a9478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067036"/>
                <a:ext cx="11183112" cy="1038670"/>
              </a:xfrm>
              <a:prstGeom prst="rect">
                <a:avLst/>
              </a:prstGeom>
              <a:blipFill rotWithShape="1">
                <a:blip r:embed="rId3"/>
                <a:stretch>
                  <a:fillRect t="-23" r="1" b="-56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C_5_AS.45_2#bd82cdfd1?vbadefaultcenterpage=1&amp;parentnodeid=1d97a9478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63440" y="2235944"/>
            <a:ext cx="2862072" cy="206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5_AS.45_3#bd82cdfd1?vbadefaultcenterpage=1&amp;parentnodeid=1d97a9478&amp;vbahtmlprocessed=1"/>
              <p:cNvSpPr/>
              <p:nvPr/>
            </p:nvSpPr>
            <p:spPr>
              <a:xfrm>
                <a:off x="502920" y="4433044"/>
                <a:ext cx="11183112" cy="16459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𝑃𝐹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𝑃𝐹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=4+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𝑃𝐴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𝑃𝐹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′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在位置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𝑃𝐹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取到最大值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𝐴𝐹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在位置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𝑃𝐹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取到最小值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𝐴𝐹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4" name="QC_5_AS.45_3#bd82cdfd1?vbadefaultcenterpage=1&amp;parentnodeid=1d97a9478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433044"/>
                <a:ext cx="11183112" cy="1645920"/>
              </a:xfrm>
              <a:prstGeom prst="rect">
                <a:avLst/>
              </a:prstGeom>
              <a:blipFill rotWithShape="1">
                <a:blip r:embed="rId5"/>
                <a:stretch>
                  <a:fillRect t="-7" r="1" b="-333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AS.45_3#bd82cdfd1?vbadefaultcenterpage=1&amp;parentnodeid=1d97a9478&amp;vbahtmlprocessed=1"/>
              <p:cNvSpPr/>
              <p:nvPr/>
            </p:nvSpPr>
            <p:spPr>
              <a:xfrm>
                <a:off x="502920" y="2781346"/>
                <a:ext cx="11183112" cy="1583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𝑃𝐹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𝐴𝐹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′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𝐴𝐹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′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[−1,1]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𝑃𝐹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的最大值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max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，最小值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min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max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min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=8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.故选C.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AS.45_3#bd82cdfd1?vbadefaultcenterpage=1&amp;parentnodeid=1d97a9478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781346"/>
                <a:ext cx="11183112" cy="1583309"/>
              </a:xfrm>
              <a:prstGeom prst="rect">
                <a:avLst/>
              </a:prstGeom>
              <a:blipFill rotWithShape="1">
                <a:blip r:embed="rId2"/>
                <a:stretch>
                  <a:fillRect t="-3" r="1" b="-3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5_BD#dfdf1c91d?vbadefaultcenterpage=1&amp;parentnodeid=1d97a9478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394696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5_BD#dfdf1c91d?vbadefaultcenterpage=1&amp;parentnodeid=1d97a9478&amp;vbahtmlprocessed=1"/>
          <p:cNvSpPr/>
          <p:nvPr/>
        </p:nvSpPr>
        <p:spPr>
          <a:xfrm>
            <a:off x="502920" y="1920984"/>
            <a:ext cx="11183112" cy="490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椭圆定义应用的三种类型及解题策略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P_5_BD#dfdf1c91d?colgroup=3,31&amp;vbadefaultcenterpage=1&amp;parentnodeid=1d97a9478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543284"/>
              <a:ext cx="11155680" cy="3328416"/>
            </p:xfrm>
            <a:graphic>
              <a:graphicData uri="http://schemas.openxmlformats.org/drawingml/2006/table">
                <a:tbl>
                  <a:tblPr/>
                  <a:tblGrid>
                    <a:gridCol w="13258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829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910844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求方程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通过对题设条件分析、转化，明确动点满足椭圆的定义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，便可直接求解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其轨迹方程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386332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焦点三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角形问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题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利用定义求焦点三角形的周长和面积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.解决焦点三角形问题常利用椭圆的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定义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、正弦定理或余弦定理，其中对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𝑃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𝑃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=2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两边同时平方是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常用技巧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10844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求最值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抓住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𝑃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𝑃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=2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，可利用基本不等式求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𝑃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⋅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𝑃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的最值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;利用定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义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𝑃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𝑃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=2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转化或变形，借助三角形性质求最值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P_5_BD#dfdf1c91d?colgroup=3,31&amp;vbadefaultcenterpage=1&amp;parentnodeid=1d97a9478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543284"/>
              <a:ext cx="11155680" cy="3208020"/>
            </p:xfrm>
            <a:graphic>
              <a:graphicData uri="http://schemas.openxmlformats.org/drawingml/2006/table">
                <a:tbl>
                  <a:tblPr/>
                  <a:tblGrid>
                    <a:gridCol w="1325880"/>
                    <a:gridCol w="9829800"/>
                  </a:tblGrid>
                  <a:tr h="910844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求方程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通过对题设条件分析、转化，明确动点满足椭圆的定义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，便可直接求解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其轨迹方程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42494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焦点三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角形问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题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  <a:tr h="1424940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求最值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split dir="in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832639b23?vbadefaultcenterpage=1&amp;parentnodeid=3aa27e424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考点二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椭圆的标准方程［师生共研］</a:t>
            </a:r>
            <a:endParaRPr lang="en-US" altLang="zh-CN" sz="2800" dirty="0"/>
          </a:p>
        </p:txBody>
      </p:sp>
      <p:sp>
        <p:nvSpPr>
          <p:cNvPr id="3" name="QO_5_BD.46_1#8a2449770?vbadefaultcenterpage=1&amp;parentnodeid=832639b23&amp;vbahtmlprocessed=1"/>
          <p:cNvSpPr/>
          <p:nvPr/>
        </p:nvSpPr>
        <p:spPr>
          <a:xfrm>
            <a:off x="502920" y="1395810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典例1</a:t>
            </a:r>
            <a:r>
              <a:rPr lang="en-US" altLang="zh-CN" sz="24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求分别满足下列条件的椭圆的标准方程：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5_BD.46_2#8a2449770?segpoint=1&amp;vbadefaultcenterpage=1&amp;parentnodeid=832639b23&amp;vbahtmlprocessed=1&amp;bbb=1&amp;hasbroken=1"/>
              <p:cNvSpPr/>
              <p:nvPr/>
            </p:nvSpPr>
            <p:spPr>
              <a:xfrm>
                <a:off x="502920" y="1889348"/>
                <a:ext cx="11183112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（1）两个焦点的坐标分别是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−4,0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，椭圆上任意一点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到两焦点距离的和等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10；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5_BD.46_2#8a2449770?segpoint=1&amp;vbadefaultcenterpage=1&amp;parentnodeid=832639b2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89348"/>
                <a:ext cx="11183112" cy="1038670"/>
              </a:xfrm>
              <a:prstGeom prst="rect">
                <a:avLst/>
              </a:prstGeom>
              <a:blipFill rotWithShape="1">
                <a:blip r:embed="rId3"/>
                <a:stretch>
                  <a:fillRect t="-21" r="1" b="-5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O_5_BD.46_3#8a2449770?segpoint=1&amp;vbadefaultcenterpage=1&amp;parentnodeid=832639b23&amp;vbahtmlprocessed=1"/>
              <p:cNvSpPr/>
              <p:nvPr/>
            </p:nvSpPr>
            <p:spPr>
              <a:xfrm>
                <a:off x="502920" y="2986691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（2）长轴长是短轴长的3倍，且经过点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6,0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O_5_BD.46_3#8a2449770?segpoint=1&amp;vbadefaultcenterpage=1&amp;parentnodeid=832639b2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86691"/>
                <a:ext cx="11183112" cy="490030"/>
              </a:xfrm>
              <a:prstGeom prst="rect">
                <a:avLst/>
              </a:prstGeom>
              <a:blipFill rotWithShape="1">
                <a:blip r:embed="rId4"/>
                <a:stretch>
                  <a:fillRect t="-58" r="1" b="-11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QO_5_BD.46_4#8a2449770?segpoint=1&amp;vbadefaultcenterpage=1&amp;parentnodeid=832639b23&amp;vbahtmlprocessed=1"/>
              <p:cNvSpPr/>
              <p:nvPr/>
            </p:nvSpPr>
            <p:spPr>
              <a:xfrm>
                <a:off x="502920" y="3476848"/>
                <a:ext cx="11183112" cy="718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（3）经过点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O_5_BD.46_4#8a2449770?segpoint=1&amp;vbadefaultcenterpage=1&amp;parentnodeid=832639b2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476848"/>
                <a:ext cx="11183112" cy="718439"/>
              </a:xfrm>
              <a:prstGeom prst="rect">
                <a:avLst/>
              </a:prstGeom>
              <a:blipFill rotWithShape="1">
                <a:blip r:embed="rId5"/>
                <a:stretch>
                  <a:fillRect t="-31" r="1" b="-100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QO_5_BD.46_5#8a2449770?segpoint=1&amp;vbadefaultcenterpage=1&amp;parentnodeid=832639b23&amp;vbahtmlprocessed=1"/>
              <p:cNvSpPr/>
              <p:nvPr/>
            </p:nvSpPr>
            <p:spPr>
              <a:xfrm>
                <a:off x="502920" y="4200748"/>
                <a:ext cx="11183112" cy="62547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（4）离心率为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且过点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2,0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O_5_BD.46_5#8a2449770?segpoint=1&amp;vbadefaultcenterpage=1&amp;parentnodeid=832639b2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200748"/>
                <a:ext cx="11183112" cy="625475"/>
              </a:xfrm>
              <a:prstGeom prst="rect">
                <a:avLst/>
              </a:prstGeom>
              <a:blipFill rotWithShape="1">
                <a:blip r:embed="rId6"/>
                <a:stretch>
                  <a:fillRect t="-36" r="1" b="-2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AS.47_1#8a2449770?vbadefaultcenterpage=1&amp;parentnodeid=832639b23&amp;vbahtmlprocessed=1&amp;bbb=1&amp;hasbroken=1"/>
              <p:cNvSpPr/>
              <p:nvPr/>
            </p:nvSpPr>
            <p:spPr>
              <a:xfrm>
                <a:off x="502920" y="841992"/>
                <a:ext cx="11183112" cy="539851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（1）依题意得，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，所以椭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圆方程是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2）若焦点在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轴上，则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，此时椭圆方程是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若焦点在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轴上，则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=18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，此时椭圆方程是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324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综上可得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，所求椭圆方程为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324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3）设椭圆方程为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=1(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依题意可得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&amp;3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+5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  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9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25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6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  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10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所以椭圆方程是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5_AS.47_1#8a2449770?vbadefaultcenterpage=1&amp;parentnodeid=832639b2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841992"/>
                <a:ext cx="11183112" cy="5398516"/>
              </a:xfrm>
              <a:prstGeom prst="rect">
                <a:avLst/>
              </a:prstGeom>
              <a:blipFill rotWithShape="1">
                <a:blip r:embed="rId3"/>
                <a:stretch>
                  <a:fillRect t="-11" r="1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AS.47_2#8a2449770?vbadefaultcenterpage=1&amp;parentnodeid=832639b23&amp;vbahtmlprocessed=1"/>
              <p:cNvSpPr/>
              <p:nvPr/>
            </p:nvSpPr>
            <p:spPr>
              <a:xfrm>
                <a:off x="502920" y="1911744"/>
                <a:ext cx="11183112" cy="3322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（4）若焦点在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轴上，则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，因为离心率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，所以椭圆方程为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若焦点在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轴上，则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，因为离心率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=16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，所以椭圆方程为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综上可得，所求椭圆方程为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5_AS.47_2#8a2449770?vbadefaultcenterpage=1&amp;parentnodeid=832639b2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11744"/>
                <a:ext cx="11183112" cy="3322511"/>
              </a:xfrm>
              <a:prstGeom prst="rect">
                <a:avLst/>
              </a:prstGeom>
              <a:blipFill rotWithShape="1">
                <a:blip r:embed="rId3"/>
                <a:stretch>
                  <a:fillRect t="-12" r="1" b="-1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5_BD#26340a5c7?vbadefaultcenterpage=1&amp;parentnodeid=832639b23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2091354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5_BD#26340a5c7?vbadefaultcenterpage=1&amp;parentnodeid=832639b23&amp;vbahtmlprocessed=1"/>
          <p:cNvSpPr/>
          <p:nvPr/>
        </p:nvSpPr>
        <p:spPr>
          <a:xfrm>
            <a:off x="502920" y="2617642"/>
            <a:ext cx="11183112" cy="490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求椭圆标准方程的两种方法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P_5_BD#26340a5c7?colgroup=3,32&amp;vbadefaultcenterpage=1&amp;parentnodeid=832639b23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3239942"/>
              <a:ext cx="11155680" cy="1901952"/>
            </p:xfrm>
            <a:graphic>
              <a:graphicData uri="http://schemas.openxmlformats.org/drawingml/2006/table">
                <a:tbl>
                  <a:tblPr/>
                  <a:tblGrid>
                    <a:gridCol w="120700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9486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3535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定义法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根据椭圆的定义，确定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的值，结合焦点的位置写出椭圆方程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379347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待定系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数法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若焦点的位置明确，则可设出椭圆的标准方程，结合已知条件求出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值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；若焦点的位置不明确，则需要分焦点在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轴上和焦点在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轴上的两种情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况讨论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，也可设椭圆方程为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𝐵</m:t>
                              </m:r>
                              <m:sSup>
                                <m:sSup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=1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&gt;0,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&gt;0,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≠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P_5_BD#26340a5c7?colgroup=3,32&amp;vbadefaultcenterpage=1&amp;parentnodeid=832639b23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3239942"/>
              <a:ext cx="11155680" cy="1814703"/>
            </p:xfrm>
            <a:graphic>
              <a:graphicData uri="http://schemas.openxmlformats.org/drawingml/2006/table">
                <a:tbl>
                  <a:tblPr/>
                  <a:tblGrid>
                    <a:gridCol w="1207008"/>
                    <a:gridCol w="9948672"/>
                  </a:tblGrid>
                  <a:tr h="497840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定义法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  <a:tr h="144272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待定系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数法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split dir="in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f4aa200b8?vbadefaultcenterpage=1&amp;parentnodeid=832639b23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6_BD.48_1#2fb0a4c91?vbadefaultcenterpage=1&amp;parentnodeid=f4aa200b8&amp;vbahtmlprocessed=1&amp;bbb=1&amp;hasbroken=1"/>
              <p:cNvSpPr/>
              <p:nvPr/>
            </p:nvSpPr>
            <p:spPr>
              <a:xfrm>
                <a:off x="502920" y="1419448"/>
                <a:ext cx="11183112" cy="16416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中恰有三点在椭圆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上，则椭圆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</a:t>
                </a:r>
                <a:r>
                  <a:rPr lang="en-US" altLang="zh-CN" sz="3900" b="0" i="0" u="sng" kern="0" spc="-99900" dirty="0">
                    <a:solidFill>
                      <a:srgbClr val="FFFFFF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B_6_BD.48_1#2fb0a4c91?vbadefaultcenterpage=1&amp;parentnodeid=f4aa200b8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19448"/>
                <a:ext cx="11183112" cy="1641602"/>
              </a:xfrm>
              <a:prstGeom prst="rect">
                <a:avLst/>
              </a:prstGeom>
              <a:blipFill rotWithShape="1">
                <a:blip r:embed="rId4"/>
                <a:stretch>
                  <a:fillRect t="-14" r="-499" b="-85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AN.49_1#2fb0a4c91.blank?vbadefaultcenterpage=1&amp;parentnodeid=f4aa200b8&amp;vbapositionanswer=22&amp;vbahtmlprocessed=1&amp;rh=48.6"/>
              <p:cNvSpPr/>
              <p:nvPr/>
            </p:nvSpPr>
            <p:spPr>
              <a:xfrm>
                <a:off x="6089142" y="2420652"/>
                <a:ext cx="1669415" cy="56121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44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4" name="QB_6_AN.49_1#2fb0a4c91.blank?vbadefaultcenterpage=1&amp;parentnodeid=f4aa200b8&amp;vbapositionanswer=22&amp;vbahtmlprocessed=1&amp;rh=48.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9142" y="2420652"/>
                <a:ext cx="1669415" cy="561213"/>
              </a:xfrm>
              <a:prstGeom prst="rect">
                <a:avLst/>
              </a:prstGeom>
              <a:blipFill rotWithShape="1">
                <a:blip r:embed="rId5"/>
                <a:stretch>
                  <a:fillRect l="-8" t="-6" r="8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6_AS.50_1#2fb0a4c91?vbadefaultcenterpage=1&amp;parentnodeid=f4aa200b8&amp;vbahtmlprocessed=1&amp;bbb=1&amp;hasbroken=1"/>
              <p:cNvSpPr/>
              <p:nvPr/>
            </p:nvSpPr>
            <p:spPr>
              <a:xfrm>
                <a:off x="502920" y="3070448"/>
                <a:ext cx="11183112" cy="214198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由椭圆的几何性质可得点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在椭圆上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，代入椭圆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的方程可得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</m:t>
                                </m:r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=4,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B_6_AS.50_1#2fb0a4c91?vbadefaultcenterpage=1&amp;parentnodeid=f4aa200b8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070448"/>
                <a:ext cx="11183112" cy="2141982"/>
              </a:xfrm>
              <a:prstGeom prst="rect">
                <a:avLst/>
              </a:prstGeom>
              <a:blipFill rotWithShape="1">
                <a:blip r:embed="rId6"/>
                <a:stretch>
                  <a:fillRect t="-10" r="-379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2_BD#11f0039ae.fixed?vbadefaultcenterpage=1&amp;parentnodeid=3474d8d56&amp;vbahtmlprocessed=1"/>
          <p:cNvSpPr/>
          <p:nvPr/>
        </p:nvSpPr>
        <p:spPr>
          <a:xfrm>
            <a:off x="621792" y="932688"/>
            <a:ext cx="10981944" cy="11521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基础课46</a:t>
            </a:r>
            <a:r>
              <a:rPr lang="en-US" altLang="zh-CN" sz="4000" b="1" i="0" dirty="0">
                <a:solidFill>
                  <a:srgbClr val="01448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椭圆</a:t>
            </a:r>
            <a:endParaRPr lang="en-US" altLang="zh-CN" sz="4000" dirty="0"/>
          </a:p>
        </p:txBody>
      </p:sp>
      <p:pic>
        <p:nvPicPr>
          <p:cNvPr id="3" name="C_0#11f0039ae?linknodeid=41ddcd11d&amp;catalogrefid=41ddcd11d&amp;parentnodeid=3474d8d56&amp;vbahtmlprocessed=1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12" y="2642616"/>
            <a:ext cx="502920" cy="502920"/>
          </a:xfrm>
          <a:prstGeom prst="rect">
            <a:avLst/>
          </a:prstGeom>
        </p:spPr>
      </p:pic>
      <p:sp>
        <p:nvSpPr>
          <p:cNvPr id="4" name="C_0#11f0039ae?linknodeid=41ddcd11d&amp;catalogrefid=41ddcd11d&amp;parentnodeid=3474d8d56&amp;vbahtmlprocessed=1">
            <a:hlinkClick r:id="rId3" action="ppaction://hlinksldjump"/>
          </p:cNvPr>
          <p:cNvSpPr/>
          <p:nvPr/>
        </p:nvSpPr>
        <p:spPr>
          <a:xfrm>
            <a:off x="5202936" y="2615184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基础知识·诊断</a:t>
            </a:r>
            <a:endParaRPr lang="en-US" altLang="zh-CN" sz="3050" dirty="0"/>
          </a:p>
        </p:txBody>
      </p:sp>
      <p:pic>
        <p:nvPicPr>
          <p:cNvPr id="5" name="C_0#11f0039ae?linknodeid=3aa27e424&amp;catalogrefid=3aa27e424&amp;parentnodeid=3474d8d56&amp;vbahtmlprocessed=1" descr="preencoded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12" y="3557016"/>
            <a:ext cx="502920" cy="502920"/>
          </a:xfrm>
          <a:prstGeom prst="rect">
            <a:avLst/>
          </a:prstGeom>
        </p:spPr>
      </p:pic>
      <p:sp>
        <p:nvSpPr>
          <p:cNvPr id="6" name="C_0#11f0039ae?linknodeid=3aa27e424&amp;catalogrefid=3aa27e424&amp;parentnodeid=3474d8d56&amp;vbahtmlprocessed=1">
            <a:hlinkClick r:id="rId5" action="ppaction://hlinksldjump"/>
          </p:cNvPr>
          <p:cNvSpPr/>
          <p:nvPr/>
        </p:nvSpPr>
        <p:spPr>
          <a:xfrm>
            <a:off x="5202936" y="3529584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考点聚焦·突破</a:t>
            </a:r>
            <a:endParaRPr lang="en-US" altLang="zh-CN" sz="3050" dirty="0"/>
          </a:p>
        </p:txBody>
      </p:sp>
    </p:spTree>
  </p:cSld>
  <p:clrMapOvr>
    <a:masterClrMapping/>
  </p:clrMapOvr>
  <p:transition>
    <p:split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BD.51_1#0cd723529?vbadefaultcenterpage=1&amp;parentnodeid=f4aa200b8&amp;vbahtmlprocessed=1&amp;bbb=1&amp;hasbroken=1"/>
              <p:cNvSpPr/>
              <p:nvPr/>
            </p:nvSpPr>
            <p:spPr>
              <a:xfrm>
                <a:off x="502920" y="2200829"/>
                <a:ext cx="11183112" cy="27443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已知在平面直角坐标系中，有两个圆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+2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为正的常数，且满足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&gt;4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,动圆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分别与两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fontAlgn="b"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圆外切、内切，则动圆圆心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的轨迹方程是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</a:t>
                </a:r>
                <a:r>
                  <a:rPr lang="en-US" altLang="zh-CN" sz="5000" b="0" i="0" u="sng" kern="0" spc="-99900" dirty="0">
                    <a:solidFill>
                      <a:srgbClr val="FFFFFF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____________________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.（结果用含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的式子表示）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BD.51_1#0cd723529?vbadefaultcenterpage=1&amp;parentnodeid=f4aa200b8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00829"/>
                <a:ext cx="11183112" cy="2744343"/>
              </a:xfrm>
              <a:prstGeom prst="rect">
                <a:avLst/>
              </a:prstGeom>
              <a:blipFill rotWithShape="1">
                <a:blip r:embed="rId3"/>
                <a:stretch>
                  <a:fillRect t="-20" r="-998" b="-4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6_AN.52_1#0cd723529.blank?vbadefaultcenterpage=1&amp;parentnodeid=f4aa200b8&amp;vbapositionanswer=23&amp;vbahtmlprocessed=1&amp;rh=64.8"/>
              <p:cNvSpPr/>
              <p:nvPr/>
            </p:nvSpPr>
            <p:spPr>
              <a:xfrm>
                <a:off x="6185662" y="3378690"/>
                <a:ext cx="3201480" cy="77736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61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3" name="QB_6_AN.52_1#0cd723529.blank?vbadefaultcenterpage=1&amp;parentnodeid=f4aa200b8&amp;vbapositionanswer=23&amp;vbahtmlprocessed=1&amp;rh=64.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662" y="3378690"/>
                <a:ext cx="3201480" cy="777367"/>
              </a:xfrm>
              <a:prstGeom prst="rect">
                <a:avLst/>
              </a:prstGeom>
              <a:blipFill rotWithShape="1">
                <a:blip r:embed="rId4"/>
                <a:stretch>
                  <a:fillRect l="-4" t="-63" r="18" b="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AS.53_1#0cd723529?vbadefaultcenterpage=1&amp;parentnodeid=f4aa200b8&amp;vbahtmlprocessed=1&amp;bbb=1&amp;hasbroken=1"/>
              <p:cNvSpPr/>
              <p:nvPr/>
            </p:nvSpPr>
            <p:spPr>
              <a:xfrm>
                <a:off x="502920" y="1340943"/>
                <a:ext cx="11183112" cy="442601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由题意知,圆心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,半径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,圆心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,半径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时，动圆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一个圆内切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，与另一个圆外切，不妨设动圆的半径为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𝑟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，当与圆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内切，与圆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外切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𝑟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𝑟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此时点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的轨迹是以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为焦点的椭圆.当与圆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内切，与圆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外切时，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同理，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𝑟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，此时点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的轨迹是以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为焦点的椭圆.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根据椭圆定义得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−4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所以动圆圆心的轨迹方程为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AS.53_1#0cd723529?vbadefaultcenterpage=1&amp;parentnodeid=f4aa200b8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0943"/>
                <a:ext cx="11183112" cy="4426014"/>
              </a:xfrm>
              <a:prstGeom prst="rect">
                <a:avLst/>
              </a:prstGeom>
              <a:blipFill rotWithShape="1">
                <a:blip r:embed="rId3"/>
                <a:stretch>
                  <a:fillRect t="-10" r="-487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BD.54_1#082d0f8ad?vbadefaultcenterpage=1&amp;parentnodeid=f4aa200b8&amp;vbahtmlprocessed=1&amp;bbb=1&amp;hasbroken=1"/>
              <p:cNvSpPr/>
              <p:nvPr/>
            </p:nvSpPr>
            <p:spPr>
              <a:xfrm>
                <a:off x="502920" y="1607675"/>
                <a:ext cx="11183112" cy="133305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（椭圆的第二定义）已知动点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到定点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的距离与动点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到直线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: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的距离的比值为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,则动点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的轨迹方程是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BD.54_1#082d0f8ad?vbadefaultcenterpage=1&amp;parentnodeid=f4aa200b8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607675"/>
                <a:ext cx="11183112" cy="1333056"/>
              </a:xfrm>
              <a:prstGeom prst="rect">
                <a:avLst/>
              </a:prstGeom>
              <a:blipFill rotWithShape="1">
                <a:blip r:embed="rId3"/>
                <a:stretch>
                  <a:fillRect t="-37" r="1" b="-4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6_AN.55_1#082d0f8ad.blank?vbadefaultcenterpage=1&amp;parentnodeid=f4aa200b8&amp;vbapositionanswer=24&amp;vbahtmlprocessed=1&amp;rh=48.6"/>
              <p:cNvSpPr/>
              <p:nvPr/>
            </p:nvSpPr>
            <p:spPr>
              <a:xfrm>
                <a:off x="8524875" y="2225657"/>
                <a:ext cx="2016189" cy="561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44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3" name="QB_6_AN.55_1#082d0f8ad.blank?vbadefaultcenterpage=1&amp;parentnodeid=f4aa200b8&amp;vbapositionanswer=24&amp;vbahtmlprocessed=1&amp;rh=48.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875" y="2225657"/>
                <a:ext cx="2016189" cy="561721"/>
              </a:xfrm>
              <a:prstGeom prst="rect">
                <a:avLst/>
              </a:prstGeom>
              <a:blipFill rotWithShape="1">
                <a:blip r:embed="rId4"/>
                <a:stretch>
                  <a:fillRect t="-110" r="3" b="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AS.56_1#082d0f8ad?vbadefaultcenterpage=1&amp;parentnodeid=f4aa200b8&amp;vbahtmlprocessed=1"/>
              <p:cNvSpPr/>
              <p:nvPr/>
            </p:nvSpPr>
            <p:spPr>
              <a:xfrm>
                <a:off x="502920" y="2941683"/>
                <a:ext cx="11183112" cy="2596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,由题意可知，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两边同时平方整理得，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故动点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的轨迹方程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6_AS.56_1#082d0f8ad?vbadefaultcenterpage=1&amp;parentnodeid=f4aa200b8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41683"/>
                <a:ext cx="11183112" cy="2596642"/>
              </a:xfrm>
              <a:prstGeom prst="rect">
                <a:avLst/>
              </a:prstGeom>
              <a:blipFill rotWithShape="1">
                <a:blip r:embed="rId5"/>
                <a:stretch>
                  <a:fillRect t="-14" r="1" b="-1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BD.57_1#6f5cb16af?vbadefaultcenterpage=1&amp;parentnodeid=f4aa200b8&amp;vbahtmlprocessed=1&amp;bbb=1&amp;hasbroken=1"/>
              <p:cNvSpPr/>
              <p:nvPr/>
            </p:nvSpPr>
            <p:spPr>
              <a:xfrm>
                <a:off x="502920" y="1925715"/>
                <a:ext cx="11183112" cy="133305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（椭圆的第三定义）已知点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相交于点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,且它们的斜率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之积是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,则动点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的轨迹方程是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BD.57_1#6f5cb16af?vbadefaultcenterpage=1&amp;parentnodeid=f4aa200b8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25715"/>
                <a:ext cx="11183112" cy="1333056"/>
              </a:xfrm>
              <a:prstGeom prst="rect">
                <a:avLst/>
              </a:prstGeom>
              <a:blipFill rotWithShape="1">
                <a:blip r:embed="rId3"/>
                <a:stretch>
                  <a:fillRect t="-30" r="1" b="-43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6_AN.58_1#6f5cb16af.blank?vbadefaultcenterpage=1&amp;parentnodeid=f4aa200b8&amp;vbapositionanswer=25&amp;vbahtmlprocessed=1&amp;rh=48.6"/>
              <p:cNvSpPr/>
              <p:nvPr/>
            </p:nvSpPr>
            <p:spPr>
              <a:xfrm>
                <a:off x="6629718" y="2543697"/>
                <a:ext cx="1615186" cy="5617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44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3" name="QB_6_AN.58_1#6f5cb16af.blank?vbadefaultcenterpage=1&amp;parentnodeid=f4aa200b8&amp;vbapositionanswer=25&amp;vbahtmlprocessed=1&amp;rh=48.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718" y="2543697"/>
                <a:ext cx="1615186" cy="561721"/>
              </a:xfrm>
              <a:prstGeom prst="rect">
                <a:avLst/>
              </a:prstGeom>
              <a:blipFill rotWithShape="1">
                <a:blip r:embed="rId4"/>
                <a:stretch>
                  <a:fillRect l="-20" t="-93" r="4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AS.59_1#6f5cb16af?vbadefaultcenterpage=1&amp;parentnodeid=f4aa200b8&amp;vbahtmlprocessed=1"/>
              <p:cNvSpPr/>
              <p:nvPr/>
            </p:nvSpPr>
            <p:spPr>
              <a:xfrm>
                <a:off x="502920" y="3259723"/>
                <a:ext cx="11183112" cy="196056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，由题意可知，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𝑃𝐵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，整理可得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故动点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的轨迹方程为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6_AS.59_1#6f5cb16af?vbadefaultcenterpage=1&amp;parentnodeid=f4aa200b8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259723"/>
                <a:ext cx="11183112" cy="1960563"/>
              </a:xfrm>
              <a:prstGeom prst="rect">
                <a:avLst/>
              </a:prstGeom>
              <a:blipFill rotWithShape="1">
                <a:blip r:embed="rId5"/>
                <a:stretch>
                  <a:fillRect t="-14" r="1" b="-27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bb56110ae?vbadefaultcenterpage=1&amp;parentnodeid=3aa27e424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考点三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椭圆的简单几何性质［多维探究］</a:t>
            </a:r>
            <a:endParaRPr lang="en-US" altLang="zh-CN" sz="2800" dirty="0"/>
          </a:p>
        </p:txBody>
      </p:sp>
      <p:pic>
        <p:nvPicPr>
          <p:cNvPr id="3" name="C_5_BD#e4c00a094?vbadefaultcenterpage=1&amp;parentnodeid=bb56110ae&amp;inlineimagemarkindex=1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8" y="1520961"/>
            <a:ext cx="1435608" cy="384048"/>
          </a:xfrm>
          <a:prstGeom prst="rect">
            <a:avLst/>
          </a:prstGeom>
        </p:spPr>
      </p:pic>
      <p:sp>
        <p:nvSpPr>
          <p:cNvPr id="4" name="C_5_BD#e4c00a094?vbadefaultcenterpage=1&amp;parentnodeid=bb56110ae&amp;vbahtmlprocessed=1"/>
          <p:cNvSpPr/>
          <p:nvPr/>
        </p:nvSpPr>
        <p:spPr>
          <a:xfrm>
            <a:off x="502920" y="1390277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求离心率的值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（范围）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7_BD.60_1#83b1e4c7b?vbadefaultcenterpage=1&amp;parentnodeid=90070b93e&amp;vbahtmlprocessed=1&amp;bbb=1&amp;hasbroken=1"/>
              <p:cNvSpPr/>
              <p:nvPr/>
            </p:nvSpPr>
            <p:spPr>
              <a:xfrm>
                <a:off x="502920" y="1927448"/>
                <a:ext cx="11183112" cy="156597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典例2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（一题多解）已知椭圆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的左顶点为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均在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上，且关于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轴对称.若直线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𝐴𝑄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的斜率之积为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的离心率为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7_BD.60_1#83b1e4c7b?vbadefaultcenterpage=1&amp;parentnodeid=90070b93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27448"/>
                <a:ext cx="11183112" cy="1565974"/>
              </a:xfrm>
              <a:prstGeom prst="rect">
                <a:avLst/>
              </a:prstGeom>
              <a:blipFill rotWithShape="1">
                <a:blip r:embed="rId4"/>
                <a:stretch>
                  <a:fillRect t="-14" r="1" b="-3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C_7_AN.61_1#83b1e4c7b.bracket?vbadefaultcenterpage=1&amp;parentnodeid=90070b93e&amp;vbapositionanswer=26&amp;vbahtmlprocessed=1"/>
          <p:cNvSpPr/>
          <p:nvPr/>
        </p:nvSpPr>
        <p:spPr>
          <a:xfrm>
            <a:off x="10556748" y="3068924"/>
            <a:ext cx="441325" cy="3547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29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QC_7_BD.62_1#83b1e4c7b.choices?vbadefaultcenterpage=1&amp;parentnodeid=90070b93e&amp;vbahtmlprocessed=1"/>
              <p:cNvSpPr/>
              <p:nvPr/>
            </p:nvSpPr>
            <p:spPr>
              <a:xfrm>
                <a:off x="502920" y="3502248"/>
                <a:ext cx="11183112" cy="626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10000"/>
                  </a:lnSpc>
                  <a:tabLst>
                    <a:tab pos="2941320" algn="l"/>
                    <a:tab pos="5845175" algn="l"/>
                    <a:tab pos="860933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C_7_BD.62_1#83b1e4c7b.choices?vbadefaultcenterpage=1&amp;parentnodeid=90070b93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502248"/>
                <a:ext cx="11183112" cy="626555"/>
              </a:xfrm>
              <a:prstGeom prst="rect">
                <a:avLst/>
              </a:prstGeom>
              <a:blipFill rotWithShape="1">
                <a:blip r:embed="rId5"/>
                <a:stretch>
                  <a:fillRect t="-36" r="1" b="-14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7_AS.63_1#83b1e4c7b?vbadefaultcenterpage=1&amp;parentnodeid=90070b93e&amp;vbahtmlprocessed=1&amp;bbb=1&amp;hasbroken=1"/>
              <p:cNvSpPr/>
              <p:nvPr/>
            </p:nvSpPr>
            <p:spPr>
              <a:xfrm>
                <a:off x="502920" y="1020585"/>
                <a:ext cx="11183112" cy="501338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（法一：设而不求法）设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𝐴𝑃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𝐴𝑄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𝐴𝑃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𝐴𝑄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的离心率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.故选A.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法二：第三定义法）设右顶点为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（图略），连接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，由椭圆的对称性知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𝑃𝐵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𝐴𝑄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𝐴𝑄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𝑃𝐵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QC_7_AS.63_1#83b1e4c7b?vbadefaultcenterpage=1&amp;parentnodeid=90070b93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020585"/>
                <a:ext cx="11183112" cy="5013389"/>
              </a:xfrm>
              <a:prstGeom prst="rect">
                <a:avLst/>
              </a:prstGeom>
              <a:blipFill rotWithShape="1">
                <a:blip r:embed="rId3"/>
                <a:stretch>
                  <a:fillRect t="-3" r="1" b="-8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7_AS.63_1#83b1e4c7b?vbadefaultcenterpage=1&amp;parentnodeid=90070b93e&amp;vbahtmlprocessed=1&amp;bbb=1&amp;hasbroken=1"/>
              <p:cNvSpPr/>
              <p:nvPr/>
            </p:nvSpPr>
            <p:spPr>
              <a:xfrm>
                <a:off x="502920" y="2591639"/>
                <a:ext cx="11183112" cy="193224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由椭圆的第三定义得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𝑃𝐵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的离心率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故选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7_AS.63_1#83b1e4c7b?vbadefaultcenterpage=1&amp;parentnodeid=90070b93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91639"/>
                <a:ext cx="11183112" cy="1932242"/>
              </a:xfrm>
              <a:prstGeom prst="rect">
                <a:avLst/>
              </a:prstGeom>
              <a:blipFill rotWithShape="1">
                <a:blip r:embed="rId2"/>
                <a:stretch>
                  <a:fillRect t="-11" r="1" b="-23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7_BD.64_1#97f636f76?vbadefaultcenterpage=1&amp;parentnodeid=90070b93e&amp;vbahtmlprocessed=1&amp;bbb=1&amp;hasbroken=1"/>
              <p:cNvSpPr/>
              <p:nvPr/>
            </p:nvSpPr>
            <p:spPr>
              <a:xfrm>
                <a:off x="502920" y="2585099"/>
                <a:ext cx="11183112" cy="134175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的上顶点，若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上的任意一点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都满足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的离心率的取值范围是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7_BD.64_1#97f636f76?vbadefaultcenterpage=1&amp;parentnodeid=90070b93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85099"/>
                <a:ext cx="11183112" cy="1341755"/>
              </a:xfrm>
              <a:prstGeom prst="rect">
                <a:avLst/>
              </a:prstGeom>
              <a:blipFill rotWithShape="1">
                <a:blip r:embed="rId3"/>
                <a:stretch>
                  <a:fillRect t="-1" r="1" b="-3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7_AN.65_1#97f636f76.bracket?vbadefaultcenterpage=1&amp;parentnodeid=90070b93e&amp;vbapositionanswer=27&amp;vbahtmlprocessed=1"/>
          <p:cNvSpPr/>
          <p:nvPr/>
        </p:nvSpPr>
        <p:spPr>
          <a:xfrm>
            <a:off x="5951157" y="3440825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7_BD.66_1#97f636f76.choices?vbadefaultcenterpage=1&amp;parentnodeid=90070b93e&amp;vbahtmlprocessed=1"/>
              <p:cNvSpPr/>
              <p:nvPr/>
            </p:nvSpPr>
            <p:spPr>
              <a:xfrm>
                <a:off x="502920" y="3934346"/>
                <a:ext cx="11183112" cy="626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10000"/>
                  </a:lnSpc>
                  <a:tabLst>
                    <a:tab pos="2960370" algn="l"/>
                    <a:tab pos="5743575" algn="l"/>
                    <a:tab pos="862838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,1)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,1)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(0,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(0,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7_BD.66_1#97f636f76.choices?vbadefaultcenterpage=1&amp;parentnodeid=90070b93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934346"/>
                <a:ext cx="11183112" cy="626555"/>
              </a:xfrm>
              <a:prstGeom prst="rect">
                <a:avLst/>
              </a:prstGeom>
              <a:blipFill rotWithShape="1">
                <a:blip r:embed="rId4"/>
                <a:stretch>
                  <a:fillRect t="-83" r="1" b="-2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7_AS.67_1#97f636f76?vbadefaultcenterpage=1&amp;parentnodeid=90070b93e&amp;vbahtmlprocessed=1&amp;bbb=1&amp;hasbroken=1"/>
              <p:cNvSpPr/>
              <p:nvPr/>
            </p:nvSpPr>
            <p:spPr>
              <a:xfrm>
                <a:off x="502920" y="1570273"/>
                <a:ext cx="11183112" cy="396735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,易知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𝑃𝐵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3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𝑐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𝑃𝐵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max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𝑃𝐵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max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，符合题意，由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可得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𝑃𝐵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max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≤4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，化简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，显然该不等式不成立.故选C.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7_AS.67_1#97f636f76?vbadefaultcenterpage=1&amp;parentnodeid=90070b93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570273"/>
                <a:ext cx="11183112" cy="3967353"/>
              </a:xfrm>
              <a:prstGeom prst="rect">
                <a:avLst/>
              </a:prstGeom>
              <a:blipFill rotWithShape="1">
                <a:blip r:embed="rId3"/>
                <a:stretch>
                  <a:fillRect t="-14" r="1" b="-4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ecc1f2ca3?vbadefaultcenterpage=1&amp;parentnodeid=e4c00a094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691114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6_BD#ecc1f2ca3?vbadefaultcenterpage=1&amp;parentnodeid=e4c00a094&amp;vbahtmlprocessed=1"/>
          <p:cNvSpPr/>
          <p:nvPr/>
        </p:nvSpPr>
        <p:spPr>
          <a:xfrm>
            <a:off x="502920" y="2217402"/>
            <a:ext cx="11183112" cy="490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求椭圆离心率（或其范围）的两种常用方法</a:t>
            </a:r>
            <a:endParaRPr lang="en-US" altLang="zh-CN" sz="2400" dirty="0"/>
          </a:p>
        </p:txBody>
      </p:sp>
      <p:pic>
        <p:nvPicPr>
          <p:cNvPr id="4" name="P_6_BD#ecc1f2ca3?vbadefaultcenterpage=1&amp;parentnodeid=e4c00a094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5536" y="2839702"/>
            <a:ext cx="5897880" cy="261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P_3_BD#965407c9d?colgroup=4,5,13,4,5&amp;vbadefaultcenterpage=1&amp;parentnodeid=11f0039ae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737564"/>
              <a:ext cx="11146536" cy="3803904"/>
            </p:xfrm>
            <a:graphic>
              <a:graphicData uri="http://schemas.openxmlformats.org/drawingml/2006/table">
                <a:tbl>
                  <a:tblPr/>
                  <a:tblGrid>
                    <a:gridCol w="149047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293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891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8191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75564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55407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椭圆的定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义和标准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方程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掌握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2023年北京卷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19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2023年天津卷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18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2023年全国甲卷（理）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12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2023年全国甲卷（文）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7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386332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椭圆的几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何性质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理解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2023年新高考Ⅰ卷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5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</a:t>
                          </a:r>
                          <a:r>
                            <a:rPr lang="zh-CN" altLang="en-US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推理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P_3_BD#965407c9d?colgroup=4,5,13,4,5&amp;vbadefaultcenterpage=1&amp;parentnodeid=11f0039ae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737564"/>
              <a:ext cx="11146536" cy="3677095"/>
            </p:xfrm>
            <a:graphic>
              <a:graphicData uri="http://schemas.openxmlformats.org/drawingml/2006/table">
                <a:tbl>
                  <a:tblPr/>
                  <a:tblGrid>
                    <a:gridCol w="1490472"/>
                    <a:gridCol w="1929384"/>
                    <a:gridCol w="4389120"/>
                    <a:gridCol w="1581912"/>
                    <a:gridCol w="1755648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89992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椭圆的定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义和标准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方程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掌握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42494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椭圆的几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何性质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理解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</a:t>
                          </a:r>
                          <a:r>
                            <a:rPr lang="zh-CN" altLang="en-US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推理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split dir="in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5b1712de3?vbadefaultcenterpage=1&amp;parentnodeid=bb56110ae&amp;inlineimagemarkindex=2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8" y="886684"/>
            <a:ext cx="1435608" cy="384048"/>
          </a:xfrm>
          <a:prstGeom prst="rect">
            <a:avLst/>
          </a:prstGeom>
        </p:spPr>
      </p:pic>
      <p:sp>
        <p:nvSpPr>
          <p:cNvPr id="3" name="C_5_BD#5b1712de3?vbadefaultcenterpage=1&amp;parentnodeid=bb56110ae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与椭圆有关的最值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、范围问题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7_BD.68_1#fc701a698?vbadefaultcenterpage=1&amp;parentnodeid=d4a78079a&amp;vbahtmlprocessed=1&amp;bbb=1&amp;hasbroken=1"/>
              <p:cNvSpPr/>
              <p:nvPr/>
            </p:nvSpPr>
            <p:spPr>
              <a:xfrm>
                <a:off x="502920" y="1289908"/>
                <a:ext cx="11183112" cy="134226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典例3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（多选题）设椭圆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: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的两个焦点分别为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，上顶点为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上，则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7_BD.68_1#fc701a698?vbadefaultcenterpage=1&amp;parentnodeid=d4a78079a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89908"/>
                <a:ext cx="11183112" cy="1342263"/>
              </a:xfrm>
              <a:prstGeom prst="rect">
                <a:avLst/>
              </a:prstGeom>
              <a:blipFill rotWithShape="1">
                <a:blip r:embed="rId4"/>
                <a:stretch>
                  <a:fillRect t="-17" r="-164" b="-3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QC_7_AN.69_1#fc701a698.bracket?vbadefaultcenterpage=1&amp;parentnodeid=d4a78079a&amp;vbapositionanswer=28&amp;vbahtmlprocessed=1"/>
          <p:cNvSpPr/>
          <p:nvPr/>
        </p:nvSpPr>
        <p:spPr>
          <a:xfrm>
            <a:off x="2749423" y="2146142"/>
            <a:ext cx="6445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BC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7_BD.70_1#fc701a698.choices?vbadefaultcenterpage=1&amp;parentnodeid=d4a78079a&amp;vbahtmlprocessed=1"/>
              <p:cNvSpPr/>
              <p:nvPr/>
            </p:nvSpPr>
            <p:spPr>
              <a:xfrm>
                <a:off x="502920" y="2636108"/>
                <a:ext cx="11183112" cy="1127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的最大值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的最大值为5</a:t>
                </a:r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𝑃𝐵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的最大值为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7_BD.70_1#fc701a698.choices?vbadefaultcenterpage=1&amp;parentnodeid=d4a78079a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36108"/>
                <a:ext cx="11183112" cy="1127887"/>
              </a:xfrm>
              <a:prstGeom prst="rect">
                <a:avLst/>
              </a:prstGeom>
              <a:blipFill rotWithShape="1">
                <a:blip r:embed="rId5"/>
                <a:stretch>
                  <a:fillRect t="-20" r="1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7_AS.71_1#fc701a698?vbadefaultcenterpage=1&amp;parentnodeid=d4a78079a&amp;vbahtmlprocessed=1&amp;bbb=1&amp;hasbroken=1"/>
              <p:cNvSpPr/>
              <p:nvPr/>
            </p:nvSpPr>
            <p:spPr>
              <a:xfrm>
                <a:off x="502920" y="1120598"/>
                <a:ext cx="11183112" cy="486670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由题意知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，故A错误；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的最大值为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，故B正确；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≤5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，当且仅当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时，等号成立，则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最大值为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5，故C正确；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，满足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，由题意知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−4</m:t>
                        </m:r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+6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𝑃𝐵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的最大值为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错误.故选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BC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7_AS.71_1#fc701a698?vbadefaultcenterpage=1&amp;parentnodeid=d4a78079a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120598"/>
                <a:ext cx="11183112" cy="4866704"/>
              </a:xfrm>
              <a:prstGeom prst="rect">
                <a:avLst/>
              </a:prstGeom>
              <a:blipFill rotWithShape="1">
                <a:blip r:embed="rId3"/>
                <a:stretch>
                  <a:fillRect t="-9" r="-1867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7_BD.72_1#90f8afac6?vbadefaultcenterpage=1&amp;parentnodeid=d4a78079a&amp;vbahtmlprocessed=1&amp;bbb=1&amp;hasbroken=1"/>
              <p:cNvSpPr/>
              <p:nvPr/>
            </p:nvSpPr>
            <p:spPr>
              <a:xfrm>
                <a:off x="502920" y="2875167"/>
                <a:ext cx="11183112" cy="139566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为椭圆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上任意一点，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: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的任意一条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直径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𝑃𝐸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𝑃𝐹</m:t>
                        </m:r>
                      </m:e>
                    </m:acc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的取值范围为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7_BD.72_1#90f8afac6?vbadefaultcenterpage=1&amp;parentnodeid=d4a78079a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875167"/>
                <a:ext cx="11183112" cy="1395667"/>
              </a:xfrm>
              <a:prstGeom prst="rect">
                <a:avLst/>
              </a:prstGeom>
              <a:blipFill rotWithShape="1">
                <a:blip r:embed="rId3"/>
                <a:stretch>
                  <a:fillRect t="-37" r="1" b="-75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7_AN.73_1#90f8afac6.blank?vbadefaultcenterpage=1&amp;parentnodeid=d4a78079a&amp;vbapositionanswer=29&amp;vbahtmlprocessed=1"/>
              <p:cNvSpPr/>
              <p:nvPr/>
            </p:nvSpPr>
            <p:spPr>
              <a:xfrm>
                <a:off x="4613593" y="3838397"/>
                <a:ext cx="1103313" cy="3539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[12,32]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3" name="QB_7_AN.73_1#90f8afac6.blank?vbadefaultcenterpage=1&amp;parentnodeid=d4a78079a&amp;vbapositionanswer=29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593" y="3838397"/>
                <a:ext cx="1103313" cy="353949"/>
              </a:xfrm>
              <a:prstGeom prst="rect">
                <a:avLst/>
              </a:prstGeom>
              <a:blipFill rotWithShape="1">
                <a:blip r:embed="rId4"/>
                <a:stretch>
                  <a:fillRect l="-29" t="-129" b="-7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7_AS.74_1#90f8afac6?vbadefaultcenterpage=1&amp;parentnodeid=d4a78079a&amp;vbahtmlprocessed=1"/>
              <p:cNvSpPr/>
              <p:nvPr/>
            </p:nvSpPr>
            <p:spPr>
              <a:xfrm>
                <a:off x="502920" y="914572"/>
                <a:ext cx="11183112" cy="53168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=25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: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的圆心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恰好是椭圆的右焦点，圆的半径为2，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𝑃𝐸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𝑃𝐹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𝑁𝐸</m:t>
                            </m:r>
                          </m:e>
                        </m:acc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𝑁𝑃</m:t>
                            </m:r>
                          </m:e>
                        </m:acc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𝑁𝐹</m:t>
                            </m:r>
                          </m:e>
                        </m:acc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𝑁𝑃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𝑁𝐸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𝑁𝐹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𝑁𝑃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𝑁𝐸</m:t>
                            </m:r>
                          </m:e>
                        </m:acc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𝑁𝐹</m:t>
                            </m:r>
                          </m:e>
                        </m:acc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𝑁𝑃</m:t>
                            </m:r>
                          </m:e>
                        </m:acc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𝑁𝐸</m:t>
                            </m:r>
                          </m:e>
                        </m:acc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𝑁𝐹</m:t>
                            </m:r>
                          </m:e>
                        </m:acc>
                      </m:e>
                    </m:d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−0+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𝑁𝑃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=−4+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𝑁𝑃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为椭圆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上任意一点，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为椭圆的右焦点，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𝑁𝑃</m:t>
                            </m:r>
                          </m:e>
                        </m:acc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∈[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𝑁𝑃</m:t>
                            </m:r>
                          </m:e>
                        </m:acc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∈[4,6]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QB_7_AS.74_1#90f8afac6?vbadefaultcenterpage=1&amp;parentnodeid=d4a78079a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14572"/>
                <a:ext cx="11183112" cy="5316855"/>
              </a:xfrm>
              <a:prstGeom prst="rect">
                <a:avLst/>
              </a:prstGeom>
              <a:blipFill rotWithShape="1">
                <a:blip r:embed="rId3"/>
                <a:stretch>
                  <a:fillRect t="-3" r="1" b="-118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7_AS.74_1#90f8afac6?vbadefaultcenterpage=1&amp;parentnodeid=d4a78079a&amp;vbahtmlprocessed=1"/>
              <p:cNvSpPr/>
              <p:nvPr/>
            </p:nvSpPr>
            <p:spPr>
              <a:xfrm>
                <a:off x="502920" y="2535759"/>
                <a:ext cx="11183112" cy="207448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𝑁𝑃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∈[16,36]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𝑁𝑃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∈[12,32]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𝑃𝐸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𝑃𝐹</m:t>
                        </m:r>
                      </m:e>
                    </m:acc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[12,32]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7_AS.74_1#90f8afac6?vbadefaultcenterpage=1&amp;parentnodeid=d4a78079a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35759"/>
                <a:ext cx="11183112" cy="2074482"/>
              </a:xfrm>
              <a:prstGeom prst="rect">
                <a:avLst/>
              </a:prstGeom>
              <a:blipFill rotWithShape="1">
                <a:blip r:embed="rId2"/>
                <a:stretch>
                  <a:fillRect t="-10" r="1" b="-5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653db9580?vbadefaultcenterpage=1&amp;parentnodeid=5b1712de3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526522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6_BD#653db9580?vbadefaultcenterpage=1&amp;parentnodeid=5b1712de3&amp;vbahtmlprocessed=1"/>
          <p:cNvSpPr/>
          <p:nvPr/>
        </p:nvSpPr>
        <p:spPr>
          <a:xfrm>
            <a:off x="502920" y="2052810"/>
            <a:ext cx="11183112" cy="490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与椭圆有关的最值或范围问题的求解策略</a:t>
            </a:r>
            <a:endParaRPr lang="en-US" altLang="zh-CN" sz="2400" dirty="0"/>
          </a:p>
        </p:txBody>
      </p:sp>
      <p:pic>
        <p:nvPicPr>
          <p:cNvPr id="4" name="P_6_BD#653db9580?vbadefaultcenterpage=1&amp;parentnodeid=5b1712de3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7248" y="2675110"/>
            <a:ext cx="5943600" cy="29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de7f48c6d?vbadefaultcenterpage=1&amp;parentnodeid=bb56110ae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6_BD.75_1#abbb632ea?vbadefaultcenterpage=1&amp;parentnodeid=de7f48c6d&amp;vbahtmlprocessed=1&amp;hasbroken=1"/>
              <p:cNvSpPr/>
              <p:nvPr/>
            </p:nvSpPr>
            <p:spPr>
              <a:xfrm>
                <a:off x="502920" y="1419448"/>
                <a:ext cx="11183112" cy="18903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河北联考）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的上顶点为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，左、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右焦点分</a:t>
                </a:r>
                <a:r>
                  <a:rPr lang="en-US" altLang="zh-CN" sz="2400" b="1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并延长交椭圆于另一点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的离心率为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6_BD.75_1#abbb632ea?vbadefaultcenterpage=1&amp;parentnodeid=de7f48c6d&amp;vbahtmlprocessed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19448"/>
                <a:ext cx="11183112" cy="1890395"/>
              </a:xfrm>
              <a:prstGeom prst="rect">
                <a:avLst/>
              </a:prstGeom>
              <a:blipFill rotWithShape="1">
                <a:blip r:embed="rId4"/>
                <a:stretch>
                  <a:fillRect t="-12" r="-2020" b="-2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6_AN.76_1#abbb632ea.bracket?vbadefaultcenterpage=1&amp;parentnodeid=de7f48c6d&amp;vbapositionanswer=30&amp;vbahtmlprocessed=1"/>
          <p:cNvSpPr/>
          <p:nvPr/>
        </p:nvSpPr>
        <p:spPr>
          <a:xfrm>
            <a:off x="2293620" y="2823814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77_1#abbb632ea.choices?vbadefaultcenterpage=1&amp;parentnodeid=de7f48c6d&amp;vbahtmlprocessed=1"/>
              <p:cNvSpPr/>
              <p:nvPr/>
            </p:nvSpPr>
            <p:spPr>
              <a:xfrm>
                <a:off x="502920" y="3311748"/>
                <a:ext cx="11183112" cy="627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10000"/>
                  </a:lnSpc>
                  <a:tabLst>
                    <a:tab pos="2788920" algn="l"/>
                    <a:tab pos="5553075" algn="l"/>
                    <a:tab pos="845693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77_1#abbb632ea.choices?vbadefaultcenterpage=1&amp;parentnodeid=de7f48c6d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311748"/>
                <a:ext cx="11183112" cy="627761"/>
              </a:xfrm>
              <a:prstGeom prst="rect">
                <a:avLst/>
              </a:prstGeom>
              <a:blipFill rotWithShape="1">
                <a:blip r:embed="rId5"/>
                <a:stretch>
                  <a:fillRect t="-36" r="1" b="-2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78_1#abbb632ea?vbadefaultcenterpage=1&amp;parentnodeid=de7f48c6d&amp;vbahtmlprocessed=1"/>
              <p:cNvSpPr/>
              <p:nvPr/>
            </p:nvSpPr>
            <p:spPr>
              <a:xfrm>
                <a:off x="502920" y="1021316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如图，由题意得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𝑂𝐴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78_1#abbb632ea?vbadefaultcenterpage=1&amp;parentnodeid=de7f48c6d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021316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49" r="1" b="-128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C_6_AS.78_2#abbb632ea?vbadefaultcenterpage=1&amp;parentnodeid=de7f48c6d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09744" y="1644124"/>
            <a:ext cx="2569464" cy="215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AS.78_3#abbb632ea?vbadefaultcenterpage=1&amp;parentnodeid=de7f48c6d&amp;vbahtmlprocessed=1"/>
              <p:cNvSpPr/>
              <p:nvPr/>
            </p:nvSpPr>
            <p:spPr>
              <a:xfrm>
                <a:off x="502920" y="3930124"/>
                <a:ext cx="11183112" cy="21945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𝐴𝑃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由椭圆的定义可得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AS.78_3#abbb632ea?vbadefaultcenterpage=1&amp;parentnodeid=de7f48c6d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930124"/>
                <a:ext cx="11183112" cy="2194560"/>
              </a:xfrm>
              <a:prstGeom prst="rect">
                <a:avLst/>
              </a:prstGeom>
              <a:blipFill rotWithShape="1">
                <a:blip r:embed="rId5"/>
                <a:stretch>
                  <a:fillRect t="-5" r="1" b="-249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78_3#abbb632ea?vbadefaultcenterpage=1&amp;parentnodeid=de7f48c6d&amp;vbahtmlprocessed=1"/>
              <p:cNvSpPr/>
              <p:nvPr/>
            </p:nvSpPr>
            <p:spPr>
              <a:xfrm>
                <a:off x="502920" y="1005695"/>
                <a:ext cx="11183112" cy="5134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Rt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𝐴𝑂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𝑃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𝑃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3</m:t>
                                    </m:r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𝑎</m:t>
                                    </m:r>
                                  </m:num>
                                  <m:den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2×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×2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𝑎𝑐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𝑎𝑐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.故选C.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78_3#abbb632ea?vbadefaultcenterpage=1&amp;parentnodeid=de7f48c6d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005695"/>
                <a:ext cx="11183112" cy="5134610"/>
              </a:xfrm>
              <a:prstGeom prst="rect">
                <a:avLst/>
              </a:prstGeom>
              <a:blipFill rotWithShape="1">
                <a:blip r:embed="rId2"/>
                <a:stretch>
                  <a:fillRect t="-10" r="1" b="-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BD.79_1#efef59df9?vbadefaultcenterpage=1&amp;parentnodeid=de7f48c6d&amp;vbahtmlprocessed=1&amp;bbb=1&amp;hasbroken=1"/>
              <p:cNvSpPr/>
              <p:nvPr/>
            </p:nvSpPr>
            <p:spPr>
              <a:xfrm>
                <a:off x="502920" y="1114565"/>
                <a:ext cx="11183112" cy="139782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已知焦点在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轴上的椭圆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的离心率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分别是椭圆的左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焦点和右顶点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是椭圆上任意一点，则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𝑃𝐹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</m:t>
                        </m:r>
                      </m:e>
                    </m:acc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的最大值为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BD.79_1#efef59df9?vbadefaultcenterpage=1&amp;parentnodeid=de7f48c6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114565"/>
                <a:ext cx="11183112" cy="1397826"/>
              </a:xfrm>
              <a:prstGeom prst="rect">
                <a:avLst/>
              </a:prstGeom>
              <a:blipFill rotWithShape="1">
                <a:blip r:embed="rId3"/>
                <a:stretch>
                  <a:fillRect t="-10" r="1" b="-77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B_6_AN.80_1#efef59df9.blank?vbadefaultcenterpage=1&amp;parentnodeid=de7f48c6d&amp;vbapositionanswer=31&amp;vbahtmlprocessed=1"/>
          <p:cNvSpPr/>
          <p:nvPr/>
        </p:nvSpPr>
        <p:spPr>
          <a:xfrm>
            <a:off x="8449056" y="1932192"/>
            <a:ext cx="3730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4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AS.81_1#efef59df9?vbadefaultcenterpage=1&amp;parentnodeid=de7f48c6d&amp;vbahtmlprocessed=1&amp;bbb=1&amp;hasbroken=1"/>
              <p:cNvSpPr/>
              <p:nvPr/>
            </p:nvSpPr>
            <p:spPr>
              <a:xfrm>
                <a:off x="502920" y="2514614"/>
                <a:ext cx="11183112" cy="35168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</a:t>
                </a:r>
                <a:r>
                  <a:rPr lang="en-US" altLang="zh-CN" sz="2400" b="1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析</a:t>
                </a:r>
                <a:r>
                  <a:rPr lang="en-US" altLang="zh-CN" sz="2400" b="1" i="0" spc="-5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由题意知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num>
                      <m:den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spc="-5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，故椭圆方程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spc="-5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.设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的坐标为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−2≤</m:t>
                    </m:r>
                    <m:sSub>
                      <m:sSub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≤2</m:t>
                    </m:r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sSub>
                      <m:sSub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spc="-5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.因为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d>
                      <m:d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−1,0</m:t>
                        </m:r>
                      </m:e>
                    </m:d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2,0</m:t>
                        </m:r>
                      </m:e>
                    </m:d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𝑃𝐹</m:t>
                        </m:r>
                      </m:e>
                    </m:acc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−1−</m:t>
                        </m:r>
                        <m:sSub>
                          <m:sSubPr>
                            <m:ctrlPr>
                              <a:rPr lang="en-US" altLang="zh-CN" sz="2400" b="0" i="1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,−</m:t>
                        </m:r>
                        <m:sSub>
                          <m:sSubPr>
                            <m:ctrlPr>
                              <a:rPr lang="en-US" altLang="zh-CN" sz="2400" b="0" i="1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</m:t>
                        </m:r>
                      </m:e>
                    </m:acc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2−</m:t>
                        </m:r>
                        <m:sSub>
                          <m:sSubPr>
                            <m:ctrlPr>
                              <a:rPr lang="en-US" altLang="zh-CN" sz="2400" b="0" i="1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,−</m:t>
                        </m:r>
                        <m:sSub>
                          <m:sSubPr>
                            <m:ctrlPr>
                              <a:rPr lang="en-US" altLang="zh-CN" sz="2400" b="0" i="1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spc="-5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𝑃𝐹</m:t>
                        </m:r>
                      </m:e>
                    </m:acc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</m:t>
                        </m:r>
                      </m:e>
                    </m:acc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−2+</m:t>
                    </m:r>
                    <m:sSubSup>
                      <m:sSubSup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sSubSup>
                      <m:sSubSup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+1=</m:t>
                    </m:r>
                    <m:f>
                      <m:f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spc="-5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spc="-5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spc="-5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 b="0" i="0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=−2</m:t>
                    </m:r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𝑃𝐹</m:t>
                        </m:r>
                      </m:e>
                    </m:acc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</m:t>
                        </m:r>
                      </m:e>
                    </m:acc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spc="-5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取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spc="-5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得最大值</a:t>
                </a:r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，最大值为4.</a:t>
                </a:r>
                <a:endParaRPr lang="en-US" altLang="zh-CN" sz="2400" spc="-50" dirty="0"/>
              </a:p>
            </p:txBody>
          </p:sp>
        </mc:Choice>
        <mc:Fallback xmlns="">
          <p:sp>
            <p:nvSpPr>
              <p:cNvPr id="4" name="QB_6_AS.81_1#efef59df9?vbadefaultcenterpage=1&amp;parentnodeid=de7f48c6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14614"/>
                <a:ext cx="11183112" cy="3516821"/>
              </a:xfrm>
              <a:prstGeom prst="rect">
                <a:avLst/>
              </a:prstGeom>
              <a:blipFill rotWithShape="1">
                <a:blip r:embed="rId4"/>
                <a:stretch>
                  <a:fillRect r="1" b="-27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P_3_BD#965407c9d?colgroup=4,5,13,4,5&amp;vbadefaultcenterpage=1&amp;parentnodeid=11f0039ae&amp;vbahtmlprocessed=1&amp;bbb=1&amp;hasbroken=1"/>
          <p:cNvGraphicFramePr>
            <a:graphicFrameLocks noGrp="1"/>
          </p:cNvGraphicFramePr>
          <p:nvPr/>
        </p:nvGraphicFramePr>
        <p:xfrm>
          <a:off x="502920" y="2502453"/>
          <a:ext cx="11146536" cy="2852928"/>
        </p:xfrm>
        <a:graphic>
          <a:graphicData uri="http://schemas.openxmlformats.org/drawingml/2006/table">
            <a:tbl>
              <a:tblPr/>
              <a:tblGrid>
                <a:gridCol w="14904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3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9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9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133"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1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考点考向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1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课标要求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1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真题印证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1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考频热度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1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核心素养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7308">
                <a:tc>
                  <a:txBody>
                    <a:bodyPr/>
                    <a:lstStyle/>
                    <a:p>
                      <a:pPr marL="0" indent="0"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命题分析</a:t>
                      </a:r>
                    </a:p>
                    <a:p>
                      <a:pPr marL="0" lvl="0" indent="0"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预测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从近几年高考的情况来看，椭圆的定义</a:t>
                      </a: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、标准方程及几何性质是命题的</a:t>
                      </a:r>
                    </a:p>
                    <a:p>
                      <a:pPr mar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热点</a:t>
                      </a: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，解题常借助于平面向量、解三角形中的正</a:t>
                      </a: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、余弦定理及三角形的</a:t>
                      </a:r>
                    </a:p>
                    <a:p>
                      <a:pPr mar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中位线定理等知识</a:t>
                      </a: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，预计</a:t>
                      </a: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2025年高考会考查椭圆的方程及几何性质的应</a:t>
                      </a:r>
                    </a:p>
                    <a:p>
                      <a:pPr mar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用</a:t>
                      </a: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，应加强对椭圆几何性质的重视,要注意数形结合</a:t>
                      </a: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、转化与化归等解</a:t>
                      </a:r>
                    </a:p>
                    <a:p>
                      <a:pPr marL="0" lv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题思想的培养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P_3_BD#965407c9d?colgroup=4,5,13,4,5&amp;vbadefaultcenterpage=1&amp;parentnodeid=11f0039ae&amp;vbahtmlprocessed=1&amp;bbb=1"/>
          <p:cNvSpPr txBox="1"/>
          <p:nvPr/>
        </p:nvSpPr>
        <p:spPr>
          <a:xfrm>
            <a:off x="9109456" y="1877105"/>
            <a:ext cx="2540000" cy="495520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>
                <a:latin typeface="Times New Roman" panose="02020603050405020304" pitchFamily="34" charset="0"/>
              </a:rPr>
              <a:t>续表</a:t>
            </a:r>
          </a:p>
        </p:txBody>
      </p:sp>
    </p:spTree>
  </p:cSld>
  <p:clrMapOvr>
    <a:masterClrMapping/>
  </p:clrMapOvr>
  <p:transition>
    <p:split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41ddcd11d.fixed?vbadefaultcenterpage=1&amp;parentnodeid=11f0039ae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基础知识·诊断</a:t>
            </a:r>
            <a:endParaRPr lang="en-US" altLang="zh-CN" sz="4400" dirty="0"/>
          </a:p>
        </p:txBody>
      </p:sp>
      <p:pic>
        <p:nvPicPr>
          <p:cNvPr id="3" name="C_3#41ddcd11d.fixed?vbadefaultcenterpage=1&amp;parentnodeid=11f0039ae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1c16a4a68?vbadefaultcenterpage=1&amp;parentnodeid=41ddcd11d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p:sp>
        <p:nvSpPr>
          <p:cNvPr id="3" name="C_5_BD#1151ca4f0?segpoint=1&amp;vbadefaultcenterpage=1&amp;parentnodeid=1c16a4a68&amp;vbahtmlprocessed=1"/>
          <p:cNvSpPr/>
          <p:nvPr/>
        </p:nvSpPr>
        <p:spPr>
          <a:xfrm>
            <a:off x="502920" y="1419448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一、椭圆的定义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_6_BD#acdf00286?segpoint=1&amp;vbadefaultcenterpage=1&amp;parentnodeid=1151ca4f0&amp;vbahtmlprocessed=1&amp;bbb=1&amp;hasbroken=1"/>
              <p:cNvSpPr/>
              <p:nvPr/>
            </p:nvSpPr>
            <p:spPr>
              <a:xfrm>
                <a:off x="502920" y="2008791"/>
                <a:ext cx="11183112" cy="158731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平面内与两个定点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的距离的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①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等于常数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②</m:t>
                    </m:r>
                  </m:oMath>
                </a14:m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的点的轨迹叫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作椭圆.这两个定点叫作椭圆的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③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两焦点间的距离叫作椭圆的焦距，焦距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的一半称为半焦距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P_6_BD#acdf00286?segpoint=1&amp;vbadefaultcenterpage=1&amp;parentnodeid=1151ca4f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008791"/>
                <a:ext cx="11183112" cy="1587310"/>
              </a:xfrm>
              <a:prstGeom prst="rect">
                <a:avLst/>
              </a:prstGeom>
              <a:blipFill rotWithShape="1">
                <a:blip r:embed="rId4"/>
                <a:stretch>
                  <a:fillRect t="-18" r="-924" b="-36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P_6_BD#acdf00286?segpoint=1&amp;vbadefaultcenterpage=1&amp;parentnodeid=1151ca4f0&amp;vbahtmlprocessed=1"/>
              <p:cNvSpPr/>
              <p:nvPr/>
            </p:nvSpPr>
            <p:spPr>
              <a:xfrm>
                <a:off x="502920" y="3659791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椭圆定义的数学表达式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={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|=2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}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P_6_BD#acdf00286?segpoint=1&amp;vbadefaultcenterpage=1&amp;parentnodeid=1151ca4f0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659791"/>
                <a:ext cx="11183112" cy="490030"/>
              </a:xfrm>
              <a:prstGeom prst="rect">
                <a:avLst/>
              </a:prstGeom>
              <a:blipFill rotWithShape="1">
                <a:blip r:embed="rId5"/>
                <a:stretch>
                  <a:fillRect t="-58" r="1" b="-11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P_6_BD#acdf00286?segpoint=1&amp;vbadefaultcenterpage=1&amp;parentnodeid=1151ca4f0&amp;vbahtmlprocessed=1&amp;bbb=1&amp;hasbroken=1"/>
              <p:cNvSpPr/>
              <p:nvPr/>
            </p:nvSpPr>
            <p:spPr>
              <a:xfrm>
                <a:off x="502920" y="4149948"/>
                <a:ext cx="11183112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时，动点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的轨迹为椭圆；当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时，动点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的轨迹是线段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   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时，动点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的轨迹不存在.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P_6_BD#acdf00286?segpoint=1&amp;vbadefaultcenterpage=1&amp;parentnodeid=1151ca4f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149948"/>
                <a:ext cx="11183112" cy="1038670"/>
              </a:xfrm>
              <a:prstGeom prst="rect">
                <a:avLst/>
              </a:prstGeom>
              <a:blipFill rotWithShape="1">
                <a:blip r:embed="rId6"/>
                <a:stretch>
                  <a:fillRect t="-21" r="1" b="-5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_6_AN.1_1#acdf00286.blank?vbadefaultcenterpage=1&amp;parentnodeid=1151ca4f0&amp;vbapositionanswer=1&amp;vbahtmlprocessed=1"/>
          <p:cNvSpPr/>
          <p:nvPr/>
        </p:nvSpPr>
        <p:spPr>
          <a:xfrm>
            <a:off x="5723505" y="1962500"/>
            <a:ext cx="525463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和</a:t>
            </a:r>
            <a:endParaRPr lang="en-US" altLang="zh-CN" sz="2400" dirty="0"/>
          </a:p>
        </p:txBody>
      </p:sp>
      <p:sp>
        <p:nvSpPr>
          <p:cNvPr id="8" name="P_6_AN.2_1#acdf00286.blank?vbadefaultcenterpage=1&amp;parentnodeid=1151ca4f0&amp;vbapositionanswer=2&amp;vbahtmlprocessed=1"/>
          <p:cNvSpPr/>
          <p:nvPr/>
        </p:nvSpPr>
        <p:spPr>
          <a:xfrm>
            <a:off x="7960772" y="1977577"/>
            <a:ext cx="830263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大于</a:t>
            </a:r>
            <a:endParaRPr lang="en-US" altLang="zh-CN" sz="2400" dirty="0"/>
          </a:p>
        </p:txBody>
      </p:sp>
      <p:sp>
        <p:nvSpPr>
          <p:cNvPr id="9" name="P_6_AN.3_1#acdf00286.blank?vbadefaultcenterpage=1&amp;parentnodeid=1151ca4f0&amp;vbapositionanswer=3&amp;vbahtmlprocessed=1"/>
          <p:cNvSpPr/>
          <p:nvPr/>
        </p:nvSpPr>
        <p:spPr>
          <a:xfrm>
            <a:off x="5214588" y="2513171"/>
            <a:ext cx="830263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焦点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8" grpId="0" build="p" animBg="1"/>
      <p:bldP spid="9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095ce712b?vbadefaultcenterpage=1&amp;parentnodeid=1c16a4a68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二、椭圆的标准方程和几何性质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P_6_BD#6c7016e0b?colgroup=6,14,14&amp;vbadefaultcenterpage=1&amp;parentnodeid=095ce712b&amp;vbahtmlprocessed=1"/>
              <p:cNvGraphicFramePr>
                <a:graphicFrameLocks noGrp="1"/>
              </p:cNvGraphicFramePr>
              <p:nvPr/>
            </p:nvGraphicFramePr>
            <p:xfrm>
              <a:off x="502920" y="1419448"/>
              <a:ext cx="11184607" cy="3713417"/>
            </p:xfrm>
            <a:graphic>
              <a:graphicData uri="http://schemas.openxmlformats.org/drawingml/2006/table">
                <a:tbl>
                  <a:tblPr/>
                  <a:tblGrid>
                    <a:gridCol w="20785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5302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5302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98881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标准方程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 b="1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 b="1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=1</m:t>
                              </m:r>
                              <m:d>
                                <m:dPr>
                                  <m:ctrlP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&gt;</m:t>
                                  </m:r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𝑏</m:t>
                                  </m:r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&gt;0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1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 b="1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 b="1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=1</m:t>
                              </m:r>
                              <m:d>
                                <m:dPr>
                                  <m:ctrlP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&gt;</m:t>
                                  </m:r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𝑏</m:t>
                                  </m:r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&gt;0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1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971800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图形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P_6_BD#6c7016e0b?colgroup=6,14,14&amp;vbadefaultcenterpage=1&amp;parentnodeid=095ce712b&amp;vbahtmlprocessed=1"/>
              <p:cNvGraphicFramePr>
                <a:graphicFrameLocks noGrp="1"/>
              </p:cNvGraphicFramePr>
              <p:nvPr/>
            </p:nvGraphicFramePr>
            <p:xfrm>
              <a:off x="502920" y="1419448"/>
              <a:ext cx="11184607" cy="3670681"/>
            </p:xfrm>
            <a:graphic>
              <a:graphicData uri="http://schemas.openxmlformats.org/drawingml/2006/table">
                <a:tbl>
                  <a:tblPr/>
                  <a:tblGrid>
                    <a:gridCol w="2078557"/>
                    <a:gridCol w="4553025"/>
                    <a:gridCol w="4553025"/>
                  </a:tblGrid>
                  <a:tr h="730885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标准方程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  <a:tr h="2971800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图形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4" name="P_6_BD#6c7016e0b.table_image?tableimageindex=1&amp;vbadefaultcenterpage=1&amp;parentnodeid=095ce712b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2946" y="2484089"/>
            <a:ext cx="2990088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P_6_BD#6c7016e0b.table_image?tableimageindex=2&amp;vbadefaultcenterpage=1&amp;parentnodeid=095ce712b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49142" y="2205197"/>
            <a:ext cx="2523744" cy="279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P_6_BD#6c7016e0b?colgroup=5,14,14&amp;vbadefaultcenterpage=1&amp;parentnodeid=095ce712b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883932"/>
              <a:ext cx="11137392" cy="4366134"/>
            </p:xfrm>
            <a:graphic>
              <a:graphicData uri="http://schemas.openxmlformats.org/drawingml/2006/table">
                <a:tbl>
                  <a:tblPr/>
                  <a:tblGrid>
                    <a:gridCol w="6492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6128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6634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6634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98881">
                    <a:tc gridSpan="2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标准方程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 b="1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 b="1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=1</m:t>
                              </m:r>
                              <m:d>
                                <m:dPr>
                                  <m:ctrlP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&gt;</m:t>
                                  </m:r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𝑏</m:t>
                                  </m:r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&gt;0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1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 b="1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 b="1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=1</m:t>
                              </m:r>
                              <m:d>
                                <m:dPr>
                                  <m:ctrlP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&gt;</m:t>
                                  </m:r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𝑏</m:t>
                                  </m:r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&gt;0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1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5356">
                    <a:tc rowSpan="6"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性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质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范围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−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≤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𝑥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≤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−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≤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𝑦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≤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−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≤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𝑥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≤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,④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5356"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对称性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对称轴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：⑤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__________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；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对称中心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：⑥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91604"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顶点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−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,0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,0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0,−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𝑏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0,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𝑏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0,−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0,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−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𝑏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,0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𝑏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,0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35356"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轴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长轴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的长为⑦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；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短轴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的长为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2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35356"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焦距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⑧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671576"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离心率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𝑒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⑨</m:t>
                              </m:r>
                            </m:oMath>
                          </a14:m>
                          <a:r>
                            <a:rPr lang="en-US" altLang="zh-CN" sz="240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</a:t>
                          </a:r>
                          <a:r>
                            <a:rPr lang="en-US" altLang="zh-CN" sz="3950" b="0" i="0" u="sng" kern="0" spc="-99900" dirty="0">
                              <a:solidFill>
                                <a:srgbClr val="FFFFFF"/>
                              </a:solidFill>
                              <a:latin typeface="宋体" panose="02010600030101010101" pitchFamily="2" charset="-122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∈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0,1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P_6_BD#6c7016e0b?colgroup=5,14,14&amp;vbadefaultcenterpage=1&amp;parentnodeid=095ce712b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883932"/>
              <a:ext cx="11137392" cy="4003485"/>
            </p:xfrm>
            <a:graphic>
              <a:graphicData uri="http://schemas.openxmlformats.org/drawingml/2006/table">
                <a:tbl>
                  <a:tblPr/>
                  <a:tblGrid>
                    <a:gridCol w="649224"/>
                    <a:gridCol w="1161288"/>
                    <a:gridCol w="4663440"/>
                    <a:gridCol w="4663440"/>
                  </a:tblGrid>
                  <a:tr h="730885">
                    <a:tc gridSpan="2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标准方程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  <a:tr h="474980">
                    <a:tc rowSpan="6"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性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质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范围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  <a:tr h="435356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对称性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对称轴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：⑤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__________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；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对称中心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：⑥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/>
                    </a:tc>
                  </a:tr>
                  <a:tr h="1424940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顶点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  <a:tr h="474980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轴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 hMerge="1">
                      <a:tcPr/>
                    </a:tc>
                  </a:tr>
                  <a:tr h="474980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焦距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 hMerge="1">
                      <a:tcPr/>
                    </a:tc>
                  </a:tr>
                  <a:tr h="782320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离心率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6_AN.4_1#6c7016e0b.blank?vbadefaultcenterpage=1&amp;parentnodeid=095ce712b&amp;vbapositionanswer=4&amp;vbahtmlprocessed=1&amp;bbb=1"/>
              <p:cNvSpPr/>
              <p:nvPr/>
            </p:nvSpPr>
            <p:spPr>
              <a:xfrm>
                <a:off x="9416923" y="2585796"/>
                <a:ext cx="1708023" cy="355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2815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3" name="P_6_AN.4_1#6c7016e0b.blank?vbadefaultcenterpage=1&amp;parentnodeid=095ce712b&amp;vbapositionanswer=4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6923" y="2585796"/>
                <a:ext cx="1708023" cy="355600"/>
              </a:xfrm>
              <a:prstGeom prst="rect">
                <a:avLst/>
              </a:prstGeom>
              <a:blipFill rotWithShape="1">
                <a:blip r:embed="rId4"/>
                <a:stretch>
                  <a:fillRect l="-30" t="-21" r="22" b="-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P_6_AN.5_1#6c7016e0b.blank?vbadefaultcenterpage=1&amp;parentnodeid=095ce712b&amp;vbapositionanswer=5&amp;vbahtmlprocessed=1&amp;bbb=1"/>
              <p:cNvSpPr/>
              <p:nvPr/>
            </p:nvSpPr>
            <p:spPr>
              <a:xfrm>
                <a:off x="3934832" y="3121772"/>
                <a:ext cx="1481265" cy="3549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288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4" name="P_6_AN.5_1#6c7016e0b.blank?vbadefaultcenterpage=1&amp;parentnodeid=095ce712b&amp;vbapositionanswer=5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832" y="3121772"/>
                <a:ext cx="1481265" cy="354965"/>
              </a:xfrm>
              <a:prstGeom prst="rect">
                <a:avLst/>
              </a:prstGeom>
              <a:blipFill>
                <a:blip r:embed="rId5"/>
                <a:stretch>
                  <a:fillRect t="-31034" r="-5350" b="-51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_6_AN.6_1#6c7016e0b.blank?vbadefaultcenterpage=1&amp;parentnodeid=095ce712b&amp;vbapositionanswer=6&amp;vbahtmlprocessed=1"/>
          <p:cNvSpPr/>
          <p:nvPr/>
        </p:nvSpPr>
        <p:spPr>
          <a:xfrm>
            <a:off x="7617832" y="3047144"/>
            <a:ext cx="830263" cy="431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37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原点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P_6_AN.7_1#6c7016e0b.blank?vbadefaultcenterpage=1&amp;parentnodeid=095ce712b&amp;vbapositionanswer=7&amp;vbahtmlprocessed=1&amp;bbb=1"/>
              <p:cNvSpPr/>
              <p:nvPr/>
            </p:nvSpPr>
            <p:spPr>
              <a:xfrm>
                <a:off x="6552597" y="4586203"/>
                <a:ext cx="501142" cy="355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2815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6" name="P_6_AN.7_1#6c7016e0b.blank?vbadefaultcenterpage=1&amp;parentnodeid=095ce712b&amp;vbapositionanswer=7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597" y="4586203"/>
                <a:ext cx="501142" cy="355600"/>
              </a:xfrm>
              <a:prstGeom prst="rect">
                <a:avLst/>
              </a:prstGeom>
              <a:blipFill>
                <a:blip r:embed="rId6"/>
                <a:stretch>
                  <a:fillRect l="-7317" r="-3659" b="-10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P_6_AN.8_1#6c7016e0b.blank?vbadefaultcenterpage=1&amp;parentnodeid=095ce712b&amp;vbapositionanswer=8&amp;vbahtmlprocessed=1&amp;bbb=1"/>
              <p:cNvSpPr/>
              <p:nvPr/>
            </p:nvSpPr>
            <p:spPr>
              <a:xfrm>
                <a:off x="7485380" y="4975114"/>
                <a:ext cx="473202" cy="355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2815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7" name="P_6_AN.8_1#6c7016e0b.blank?vbadefaultcenterpage=1&amp;parentnodeid=095ce712b&amp;vbapositionanswer=8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380" y="4975114"/>
                <a:ext cx="473202" cy="355600"/>
              </a:xfrm>
              <a:prstGeom prst="rect">
                <a:avLst/>
              </a:prstGeom>
              <a:blipFill>
                <a:blip r:embed="rId7"/>
                <a:stretch>
                  <a:fillRect l="-6410" r="-3846" b="-12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P_6_AN.9_1#6c7016e0b.blank?vbadefaultcenterpage=1&amp;parentnodeid=095ce712b&amp;vbapositionanswer=9&amp;vbahtmlprocessed=1&amp;rh=43.2"/>
              <p:cNvSpPr/>
              <p:nvPr/>
            </p:nvSpPr>
            <p:spPr>
              <a:xfrm>
                <a:off x="6772959" y="5469904"/>
                <a:ext cx="300673" cy="5461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428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8" name="P_6_AN.9_1#6c7016e0b.blank?vbadefaultcenterpage=1&amp;parentnodeid=095ce712b&amp;vbapositionanswer=9&amp;vbahtmlprocessed=1&amp;rh=43.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959" y="5469904"/>
                <a:ext cx="300673" cy="5461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P_6_BD#6c7016e0b?colgroup=5,14,14&amp;vbadefaultcenterpage=1&amp;parentnodeid=095ce712b&amp;vbahtmlprocessed=1&amp;bbb=1"/>
          <p:cNvSpPr txBox="1"/>
          <p:nvPr/>
        </p:nvSpPr>
        <p:spPr>
          <a:xfrm>
            <a:off x="9100312" y="1258583"/>
            <a:ext cx="2540000" cy="495520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>
                <a:latin typeface="Times New Roman" panose="02020603050405020304" pitchFamily="34" charset="0"/>
              </a:rPr>
              <a:t>续表</a:t>
            </a:r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5" grpId="0" build="p" animBg="1"/>
      <p:bldP spid="6" grpId="0" build="p" animBg="1"/>
      <p:bldP spid="7" grpId="0" build="p" animBg="1"/>
      <p:bldP spid="8" grpId="0" build="p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ZiMTU1MDljNDlhODY1MWYwNDk4MjYwNjJlNDA3ZTQifQ=="/>
</p:tagLst>
</file>

<file path=ppt/theme/theme1.xml><?xml version="1.0" encoding="utf-8"?>
<a:theme xmlns:a="http://schemas.openxmlformats.org/drawingml/2006/m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680</Words>
  <Application>Microsoft Office PowerPoint</Application>
  <PresentationFormat>宽屏</PresentationFormat>
  <Paragraphs>365</Paragraphs>
  <Slides>50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8" baseType="lpstr">
      <vt:lpstr>等线</vt:lpstr>
      <vt:lpstr>宋体</vt:lpstr>
      <vt:lpstr>微软雅黑</vt:lpstr>
      <vt:lpstr>Arial</vt:lpstr>
      <vt:lpstr>Calibri</vt:lpstr>
      <vt:lpstr>Cambria Math</vt:lpstr>
      <vt:lpstr>Times New Roman</vt:lpstr>
      <vt:lpstr/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微软用户</cp:lastModifiedBy>
  <cp:revision>6</cp:revision>
  <dcterms:created xsi:type="dcterms:W3CDTF">2023-12-21T12:33:00Z</dcterms:created>
  <dcterms:modified xsi:type="dcterms:W3CDTF">2024-01-18T08:30:19Z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480B74AE78254251BAEA5E207F8CC59B_12</vt:lpwstr>
  </property>
  <property fmtid="{D5CDD505-2E9C-101B-9397-08002B2CF9AE}" pid="3" name="KSOProductBuildVer">
    <vt:lpwstr>2052-12.1.0.15990</vt:lpwstr>
  </property>
</Properties>
</file>